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34" r:id="rId1"/>
  </p:sldMasterIdLst>
  <p:notesMasterIdLst>
    <p:notesMasterId r:id="rId39"/>
  </p:notesMasterIdLst>
  <p:sldIdLst>
    <p:sldId id="256" r:id="rId2"/>
    <p:sldId id="266" r:id="rId3"/>
    <p:sldId id="310" r:id="rId4"/>
    <p:sldId id="417" r:id="rId5"/>
    <p:sldId id="391" r:id="rId6"/>
    <p:sldId id="409" r:id="rId7"/>
    <p:sldId id="412" r:id="rId8"/>
    <p:sldId id="416" r:id="rId9"/>
    <p:sldId id="399" r:id="rId10"/>
    <p:sldId id="401" r:id="rId11"/>
    <p:sldId id="400" r:id="rId12"/>
    <p:sldId id="405" r:id="rId13"/>
    <p:sldId id="392" r:id="rId14"/>
    <p:sldId id="393" r:id="rId15"/>
    <p:sldId id="395" r:id="rId16"/>
    <p:sldId id="428" r:id="rId17"/>
    <p:sldId id="411" r:id="rId18"/>
    <p:sldId id="397" r:id="rId19"/>
    <p:sldId id="410" r:id="rId20"/>
    <p:sldId id="404" r:id="rId21"/>
    <p:sldId id="403" r:id="rId22"/>
    <p:sldId id="413" r:id="rId23"/>
    <p:sldId id="408" r:id="rId24"/>
    <p:sldId id="418" r:id="rId25"/>
    <p:sldId id="414" r:id="rId26"/>
    <p:sldId id="419" r:id="rId27"/>
    <p:sldId id="406" r:id="rId28"/>
    <p:sldId id="407" r:id="rId29"/>
    <p:sldId id="415" r:id="rId30"/>
    <p:sldId id="425" r:id="rId31"/>
    <p:sldId id="426" r:id="rId32"/>
    <p:sldId id="427" r:id="rId33"/>
    <p:sldId id="423" r:id="rId34"/>
    <p:sldId id="420" r:id="rId35"/>
    <p:sldId id="421" r:id="rId36"/>
    <p:sldId id="422" r:id="rId37"/>
    <p:sldId id="424" r:id="rId3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目錄" id="{75B4EBFC-AF84-4609-8087-E3623C52BFF6}">
          <p14:sldIdLst>
            <p14:sldId id="256"/>
            <p14:sldId id="266"/>
          </p14:sldIdLst>
        </p14:section>
        <p14:section name="UI-檢傷分類" id="{D5E54878-9BBF-4BDB-9DD8-7A867D375225}">
          <p14:sldIdLst>
            <p14:sldId id="310"/>
            <p14:sldId id="417"/>
            <p14:sldId id="391"/>
            <p14:sldId id="409"/>
            <p14:sldId id="412"/>
            <p14:sldId id="416"/>
            <p14:sldId id="399"/>
            <p14:sldId id="401"/>
            <p14:sldId id="400"/>
            <p14:sldId id="405"/>
            <p14:sldId id="392"/>
            <p14:sldId id="393"/>
            <p14:sldId id="395"/>
            <p14:sldId id="428"/>
            <p14:sldId id="411"/>
            <p14:sldId id="397"/>
            <p14:sldId id="410"/>
            <p14:sldId id="404"/>
            <p14:sldId id="403"/>
            <p14:sldId id="413"/>
            <p14:sldId id="408"/>
            <p14:sldId id="418"/>
            <p14:sldId id="414"/>
            <p14:sldId id="419"/>
            <p14:sldId id="406"/>
            <p14:sldId id="407"/>
            <p14:sldId id="415"/>
          </p14:sldIdLst>
        </p14:section>
        <p14:section name="View Service" id="{A186BA66-4088-4C11-88DD-FB886BCDF173}">
          <p14:sldIdLst>
            <p14:sldId id="425"/>
            <p14:sldId id="426"/>
            <p14:sldId id="427"/>
            <p14:sldId id="423"/>
            <p14:sldId id="420"/>
            <p14:sldId id="421"/>
            <p14:sldId id="422"/>
            <p14:sldId id="424"/>
          </p14:sldIdLst>
        </p14:section>
        <p14:section name="WebAPI Controller" id="{E7C7B6A4-0749-4EF7-9E56-EC54C4C9CDAE}">
          <p14:sldIdLst/>
        </p14:section>
        <p14:section name="Model Service" id="{D04E410D-94FE-4AED-B820-45D683350077}">
          <p14:sldIdLst/>
        </p14:section>
        <p14:section name="Stored Procedure" id="{4E9B7668-01CE-46DC-B3C0-468936A4D59E}">
          <p14:sldIdLst/>
        </p14:section>
        <p14:section name="Interactive" id="{E5678722-B3E9-4DA5-AE4E-25568B56B905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卓曉霜" initials="卓曉霜" lastIdx="1" clrIdx="0">
    <p:extLst>
      <p:ext uri="{19B8F6BF-5375-455C-9EA6-DF929625EA0E}">
        <p15:presenceInfo xmlns:p15="http://schemas.microsoft.com/office/powerpoint/2012/main" userId="卓曉霜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EB1DF"/>
    <a:srgbClr val="5B9BD5"/>
    <a:srgbClr val="EE0000"/>
    <a:srgbClr val="A3C9A8"/>
    <a:srgbClr val="5D9586"/>
    <a:srgbClr val="62A26B"/>
    <a:srgbClr val="757484"/>
    <a:srgbClr val="AC3A3A"/>
    <a:srgbClr val="9599B6"/>
    <a:srgbClr val="78AD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ABFCF23-3B69-468F-B69F-88F6DE6A72F2}" styleName="中等深淺樣式 1 - 輔色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69012ECD-51FC-41F1-AA8D-1B2483CD663E}" styleName="淺色樣式 2 - 輔色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中等深淺樣式 1 - 輔色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7DF18680-E054-41AD-8BC1-D1AEF772440D}" styleName="中等深淺樣式 2 - 輔色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D7AC3CCA-C797-4891-BE02-D94E43425B78}" styleName="中等深淺樣式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72833802-FEF1-4C79-8D5D-14CF1EAF98D9}" styleName="淺色樣式 2 - 輔色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754" autoAdjust="0"/>
    <p:restoredTop sz="95196" autoAdjust="0"/>
  </p:normalViewPr>
  <p:slideViewPr>
    <p:cSldViewPr snapToGrid="0">
      <p:cViewPr varScale="1">
        <p:scale>
          <a:sx n="81" d="100"/>
          <a:sy n="81" d="100"/>
        </p:scale>
        <p:origin x="1406" y="77"/>
      </p:cViewPr>
      <p:guideLst>
        <p:guide orient="horz" pos="2160"/>
        <p:guide pos="3840"/>
      </p:guideLst>
    </p:cSldViewPr>
  </p:slideViewPr>
  <p:notesTextViewPr>
    <p:cViewPr>
      <p:scale>
        <a:sx n="125" d="100"/>
        <a:sy n="1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21ED58-874F-4A0E-8508-4A8696A10842}" type="datetimeFigureOut">
              <a:rPr lang="zh-TW" altLang="en-US" smtClean="0"/>
              <a:t>2022/9/12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B12B2D-D366-45A1-8AF0-15142403438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983935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B12B2D-D366-45A1-8AF0-151424034389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882602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zh-TW" altLang="en-US" dirty="0"/>
              <a:t>觸發檢傷分級的刪除分級，跳出此</a:t>
            </a:r>
            <a:r>
              <a:rPr lang="en-US" altLang="zh-TW" dirty="0"/>
              <a:t>dialog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zh-TW" altLang="en-US" dirty="0"/>
              <a:t>事件</a:t>
            </a:r>
            <a:r>
              <a:rPr lang="en-US" altLang="zh-TW" dirty="0"/>
              <a:t>1:</a:t>
            </a:r>
            <a:r>
              <a:rPr lang="zh-TW" altLang="en-US" dirty="0"/>
              <a:t>點擊後，跳出此</a:t>
            </a:r>
            <a:r>
              <a:rPr lang="en-US" altLang="zh-TW" dirty="0"/>
              <a:t>dialog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zh-TW" altLang="en-US" dirty="0"/>
              <a:t>事件</a:t>
            </a:r>
            <a:r>
              <a:rPr lang="en-US" altLang="zh-TW" dirty="0"/>
              <a:t>2:</a:t>
            </a:r>
            <a:r>
              <a:rPr lang="zh-TW" altLang="en-US" dirty="0"/>
              <a:t>刪除分級結果，並重置護理紀錄及下方檢傷的選項，只留下大分類</a:t>
            </a:r>
            <a:endParaRPr lang="en-US" altLang="zh-TW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zh-TW" altLang="en-US" dirty="0"/>
              <a:t>事件</a:t>
            </a:r>
            <a:r>
              <a:rPr lang="en-US" altLang="zh-TW" dirty="0"/>
              <a:t>3:</a:t>
            </a:r>
            <a:r>
              <a:rPr lang="zh-TW" altLang="en-US" dirty="0"/>
              <a:t>關閉此</a:t>
            </a:r>
            <a:r>
              <a:rPr lang="en-US" altLang="zh-TW" dirty="0"/>
              <a:t>Dialog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B12B2D-D366-45A1-8AF0-151424034389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205763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B12B2D-D366-45A1-8AF0-151424034389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75000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zh-TW" altLang="en-US" dirty="0"/>
              <a:t>如果在檢傷分級的科別中選擇</a:t>
            </a:r>
            <a:r>
              <a:rPr lang="en-US" altLang="zh-TW" dirty="0"/>
              <a:t>”</a:t>
            </a:r>
            <a:r>
              <a:rPr lang="zh-TW" altLang="en-US" dirty="0"/>
              <a:t>外傷</a:t>
            </a:r>
            <a:r>
              <a:rPr lang="en-US" altLang="zh-TW" dirty="0"/>
              <a:t>”</a:t>
            </a:r>
            <a:r>
              <a:rPr lang="zh-TW" altLang="en-US" dirty="0"/>
              <a:t>，會自動新增該頁籤，並自動跳轉到此頁籤畫面</a:t>
            </a:r>
            <a:endParaRPr lang="en-US" altLang="zh-TW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zh-TW" altLang="en-US" dirty="0"/>
              <a:t>事件</a:t>
            </a:r>
            <a:r>
              <a:rPr lang="en-US" altLang="zh-TW" dirty="0"/>
              <a:t>1:</a:t>
            </a:r>
            <a:r>
              <a:rPr lang="zh-TW" altLang="en-US" dirty="0"/>
              <a:t>如果沒有完成全部選項，會跳出</a:t>
            </a:r>
            <a:r>
              <a:rPr lang="en-US" altLang="zh-TW" dirty="0"/>
              <a:t>dialog</a:t>
            </a:r>
            <a:r>
              <a:rPr lang="zh-TW" altLang="en-US" dirty="0"/>
              <a:t>提醒或是其他的頁籤變成</a:t>
            </a:r>
            <a:r>
              <a:rPr lang="en-US" altLang="zh-TW" dirty="0"/>
              <a:t>disable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B12B2D-D366-45A1-8AF0-151424034389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493916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zh-TW" altLang="en-US" dirty="0"/>
              <a:t>基本資料的畫面</a:t>
            </a:r>
            <a:endParaRPr lang="en-US" altLang="zh-TW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zh-TW" altLang="en-US" dirty="0"/>
              <a:t>事件</a:t>
            </a:r>
            <a:r>
              <a:rPr lang="en-US" altLang="zh-TW" dirty="0"/>
              <a:t>1:</a:t>
            </a:r>
            <a:r>
              <a:rPr lang="zh-TW" altLang="en-US" dirty="0"/>
              <a:t>點擊後，跳出主訴選單的</a:t>
            </a:r>
            <a:r>
              <a:rPr lang="en-US" altLang="zh-TW" dirty="0"/>
              <a:t>dialog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zh-TW" altLang="en-US" dirty="0"/>
              <a:t>事件</a:t>
            </a:r>
            <a:r>
              <a:rPr lang="en-US" altLang="zh-TW" dirty="0"/>
              <a:t>2:</a:t>
            </a:r>
            <a:r>
              <a:rPr lang="zh-TW" altLang="en-US" dirty="0"/>
              <a:t>點擊按鈕後，跳出過去病史的</a:t>
            </a:r>
            <a:r>
              <a:rPr lang="en-US" altLang="zh-TW" dirty="0"/>
              <a:t>dialog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zh-TW" altLang="en-US" dirty="0"/>
              <a:t>事件</a:t>
            </a:r>
            <a:r>
              <a:rPr lang="en-US" altLang="zh-TW" dirty="0"/>
              <a:t>3:</a:t>
            </a:r>
            <a:r>
              <a:rPr lang="zh-TW" altLang="en-US" dirty="0"/>
              <a:t>選擇下拉式選單的選項後，</a:t>
            </a:r>
            <a:r>
              <a:rPr lang="en-US" altLang="zh-TW" dirty="0"/>
              <a:t>radio </a:t>
            </a:r>
            <a:r>
              <a:rPr lang="en-US" altLang="zh-TW" dirty="0" err="1"/>
              <a:t>btn</a:t>
            </a:r>
            <a:r>
              <a:rPr lang="zh-TW" altLang="en-US" dirty="0"/>
              <a:t>自動選擇為醫院</a:t>
            </a:r>
            <a:endParaRPr lang="en-US" altLang="zh-TW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zh-TW" altLang="en-US" dirty="0"/>
              <a:t>事件</a:t>
            </a:r>
            <a:r>
              <a:rPr lang="en-US" altLang="zh-TW" dirty="0"/>
              <a:t>4:</a:t>
            </a:r>
            <a:r>
              <a:rPr lang="zh-TW" altLang="en-US" dirty="0"/>
              <a:t>轉診選擇非轉診，會讓下方的轉診單選項變成</a:t>
            </a:r>
            <a:r>
              <a:rPr lang="en-US" altLang="zh-TW" dirty="0"/>
              <a:t>disable</a:t>
            </a:r>
            <a:r>
              <a:rPr lang="zh-TW" altLang="en-US" dirty="0"/>
              <a:t>，且選項文字變成灰色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B12B2D-D366-45A1-8AF0-151424034389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406690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zh-TW" altLang="en-US" dirty="0"/>
              <a:t>觸發基本資料的主訴，會跳出此</a:t>
            </a:r>
            <a:r>
              <a:rPr lang="en-US" altLang="zh-TW" dirty="0"/>
              <a:t>dialog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zh-TW" altLang="en-US" dirty="0"/>
              <a:t>事件</a:t>
            </a:r>
            <a:r>
              <a:rPr lang="en-US" altLang="zh-TW" dirty="0"/>
              <a:t>1:</a:t>
            </a:r>
            <a:r>
              <a:rPr lang="zh-TW" altLang="en-US" dirty="0"/>
              <a:t>當字串中包含</a:t>
            </a:r>
            <a:r>
              <a:rPr lang="en-US" altLang="zh-TW" dirty="0"/>
              <a:t>”</a:t>
            </a:r>
            <a:r>
              <a:rPr lang="zh-TW" altLang="en-US" dirty="0"/>
              <a:t>單邊無力</a:t>
            </a:r>
            <a:r>
              <a:rPr lang="en-US" altLang="zh-TW" dirty="0"/>
              <a:t>”</a:t>
            </a:r>
            <a:r>
              <a:rPr lang="zh-TW" altLang="en-US" dirty="0"/>
              <a:t>的字串，在按下確認後</a:t>
            </a:r>
            <a:endParaRPr lang="en-US" altLang="zh-TW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zh-TW" altLang="en-US" dirty="0"/>
              <a:t>事件</a:t>
            </a:r>
            <a:r>
              <a:rPr lang="en-US" altLang="zh-TW" dirty="0"/>
              <a:t>1:</a:t>
            </a:r>
            <a:r>
              <a:rPr lang="zh-TW" altLang="en-US" dirty="0"/>
              <a:t>點選</a:t>
            </a:r>
            <a:r>
              <a:rPr lang="en-US" altLang="zh-TW" dirty="0" err="1"/>
              <a:t>btn</a:t>
            </a:r>
            <a:r>
              <a:rPr lang="zh-TW" altLang="en-US" dirty="0"/>
              <a:t>後，</a:t>
            </a:r>
            <a:r>
              <a:rPr lang="en-US" altLang="zh-TW" dirty="0" err="1"/>
              <a:t>btn</a:t>
            </a:r>
            <a:r>
              <a:rPr lang="zh-TW" altLang="en-US" dirty="0"/>
              <a:t>的字串會加入上方輸入框</a:t>
            </a:r>
            <a:endParaRPr lang="en-US" altLang="zh-TW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zh-TW" altLang="en-US" dirty="0"/>
              <a:t>事件</a:t>
            </a:r>
            <a:r>
              <a:rPr lang="en-US" altLang="zh-TW" dirty="0"/>
              <a:t>2:</a:t>
            </a:r>
            <a:r>
              <a:rPr lang="zh-TW" altLang="en-US" dirty="0"/>
              <a:t>點擊確認後，上方輸入框的字串會被傳到基本資料主訴的輸入框，如字串中包含</a:t>
            </a:r>
            <a:r>
              <a:rPr lang="en-US" altLang="zh-TW" dirty="0"/>
              <a:t>”</a:t>
            </a:r>
            <a:r>
              <a:rPr lang="zh-TW" altLang="en-US" dirty="0"/>
              <a:t>單邊無力</a:t>
            </a:r>
            <a:r>
              <a:rPr lang="en-US" altLang="zh-TW" dirty="0"/>
              <a:t>”</a:t>
            </a:r>
            <a:r>
              <a:rPr lang="zh-TW" altLang="en-US" dirty="0"/>
              <a:t>，則急性中風的選項變成可選</a:t>
            </a:r>
            <a:endParaRPr lang="en-US" altLang="zh-TW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zh-TW" altLang="en-US" dirty="0"/>
              <a:t>事件</a:t>
            </a:r>
            <a:r>
              <a:rPr lang="en-US" altLang="zh-TW" dirty="0"/>
              <a:t>3:</a:t>
            </a:r>
            <a:r>
              <a:rPr lang="zh-TW" altLang="en-US" dirty="0"/>
              <a:t>點擊後，清空上方輸入框字串，並關閉此</a:t>
            </a:r>
            <a:r>
              <a:rPr lang="en-US" altLang="zh-TW" dirty="0"/>
              <a:t>dialog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B12B2D-D366-45A1-8AF0-151424034389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692468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zh-TW" altLang="en-US" dirty="0"/>
              <a:t>觸發基本資料的主訴，會跳出此</a:t>
            </a:r>
            <a:r>
              <a:rPr lang="en-US" altLang="zh-TW" dirty="0"/>
              <a:t>dialog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zh-TW" altLang="en-US" dirty="0"/>
              <a:t>事件</a:t>
            </a:r>
            <a:r>
              <a:rPr lang="en-US" altLang="zh-TW" dirty="0"/>
              <a:t>1:</a:t>
            </a:r>
            <a:r>
              <a:rPr lang="zh-TW" altLang="en-US" dirty="0"/>
              <a:t>當字串中包含</a:t>
            </a:r>
            <a:r>
              <a:rPr lang="en-US" altLang="zh-TW" dirty="0"/>
              <a:t>”</a:t>
            </a:r>
            <a:r>
              <a:rPr lang="zh-TW" altLang="en-US" dirty="0"/>
              <a:t>單邊無力</a:t>
            </a:r>
            <a:r>
              <a:rPr lang="en-US" altLang="zh-TW" dirty="0"/>
              <a:t>”</a:t>
            </a:r>
            <a:r>
              <a:rPr lang="zh-TW" altLang="en-US" dirty="0"/>
              <a:t>的字串，在按下確認後</a:t>
            </a:r>
            <a:endParaRPr lang="en-US" altLang="zh-TW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zh-TW" altLang="en-US" dirty="0"/>
              <a:t>事件</a:t>
            </a:r>
            <a:r>
              <a:rPr lang="en-US" altLang="zh-TW" dirty="0"/>
              <a:t>1:</a:t>
            </a:r>
            <a:r>
              <a:rPr lang="zh-TW" altLang="en-US" dirty="0"/>
              <a:t>點選</a:t>
            </a:r>
            <a:r>
              <a:rPr lang="en-US" altLang="zh-TW" dirty="0" err="1"/>
              <a:t>btn</a:t>
            </a:r>
            <a:r>
              <a:rPr lang="zh-TW" altLang="en-US" dirty="0"/>
              <a:t>後，</a:t>
            </a:r>
            <a:r>
              <a:rPr lang="en-US" altLang="zh-TW" dirty="0" err="1"/>
              <a:t>btn</a:t>
            </a:r>
            <a:r>
              <a:rPr lang="zh-TW" altLang="en-US" dirty="0"/>
              <a:t>的字串會加入上方輸入框</a:t>
            </a:r>
            <a:endParaRPr lang="en-US" altLang="zh-TW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zh-TW" altLang="en-US" dirty="0"/>
              <a:t>事件</a:t>
            </a:r>
            <a:r>
              <a:rPr lang="en-US" altLang="zh-TW" dirty="0"/>
              <a:t>2:</a:t>
            </a:r>
            <a:r>
              <a:rPr lang="zh-TW" altLang="en-US" dirty="0"/>
              <a:t>點擊確認後，上方輸入框的字串會被傳到基本資料主訴的輸入框，如字串中包含</a:t>
            </a:r>
            <a:r>
              <a:rPr lang="en-US" altLang="zh-TW" dirty="0"/>
              <a:t>”</a:t>
            </a:r>
            <a:r>
              <a:rPr lang="zh-TW" altLang="en-US" dirty="0"/>
              <a:t>單邊無力</a:t>
            </a:r>
            <a:r>
              <a:rPr lang="en-US" altLang="zh-TW" dirty="0"/>
              <a:t>”</a:t>
            </a:r>
            <a:r>
              <a:rPr lang="zh-TW" altLang="en-US" dirty="0"/>
              <a:t>，則急性中風的選項變成可選</a:t>
            </a:r>
            <a:endParaRPr lang="en-US" altLang="zh-TW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zh-TW" altLang="en-US" dirty="0"/>
              <a:t>事件</a:t>
            </a:r>
            <a:r>
              <a:rPr lang="en-US" altLang="zh-TW" dirty="0"/>
              <a:t>3:</a:t>
            </a:r>
            <a:r>
              <a:rPr lang="zh-TW" altLang="en-US" dirty="0"/>
              <a:t>點擊後，清空上方輸入框字串，並關閉此</a:t>
            </a:r>
            <a:r>
              <a:rPr lang="en-US" altLang="zh-TW" dirty="0"/>
              <a:t>dialog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B12B2D-D366-45A1-8AF0-151424034389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587076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zh-TW" altLang="en-US" dirty="0"/>
              <a:t>觸發基本資料的過去病史，會跳出此</a:t>
            </a:r>
            <a:r>
              <a:rPr lang="en-US" altLang="zh-TW" dirty="0"/>
              <a:t>dialog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zh-TW" altLang="en-US" dirty="0"/>
              <a:t>事件</a:t>
            </a:r>
            <a:r>
              <a:rPr lang="en-US" altLang="zh-TW" dirty="0"/>
              <a:t>1:</a:t>
            </a:r>
            <a:r>
              <a:rPr lang="zh-TW" altLang="en-US" dirty="0"/>
              <a:t>點選</a:t>
            </a:r>
            <a:r>
              <a:rPr lang="en-US" altLang="zh-TW" dirty="0" err="1"/>
              <a:t>btn</a:t>
            </a:r>
            <a:r>
              <a:rPr lang="zh-TW" altLang="en-US" dirty="0"/>
              <a:t>後，將勾選的選項字串加入到過去病史的輸入框，輸入框變為</a:t>
            </a:r>
            <a:r>
              <a:rPr lang="en-US" altLang="zh-TW" dirty="0"/>
              <a:t>disable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zh-TW" altLang="en-US" dirty="0"/>
              <a:t>事件</a:t>
            </a:r>
            <a:r>
              <a:rPr lang="en-US" altLang="zh-TW" dirty="0"/>
              <a:t>2:</a:t>
            </a:r>
            <a:r>
              <a:rPr lang="zh-TW" altLang="en-US" dirty="0"/>
              <a:t>點選後，清空</a:t>
            </a:r>
            <a:r>
              <a:rPr lang="en-US" altLang="zh-TW" dirty="0"/>
              <a:t>checkbox</a:t>
            </a:r>
            <a:r>
              <a:rPr lang="zh-TW" altLang="en-US" dirty="0"/>
              <a:t>紀錄，並關閉</a:t>
            </a:r>
            <a:r>
              <a:rPr lang="en-US" altLang="zh-TW" dirty="0"/>
              <a:t>dialog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B12B2D-D366-45A1-8AF0-151424034389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910072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zh-TW" altLang="en-US" dirty="0"/>
              <a:t>護理評估</a:t>
            </a:r>
            <a:endParaRPr lang="en-US" altLang="zh-TW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zh-TW" altLang="en-US" dirty="0"/>
              <a:t>事件</a:t>
            </a:r>
            <a:r>
              <a:rPr lang="en-US" altLang="zh-TW" dirty="0"/>
              <a:t>1:</a:t>
            </a:r>
            <a:r>
              <a:rPr lang="zh-TW" altLang="en-US" dirty="0"/>
              <a:t>會檢查是否有沒有填答完畢的選項</a:t>
            </a:r>
            <a:endParaRPr lang="en-US" altLang="zh-TW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zh-TW" altLang="en-US" dirty="0"/>
              <a:t>事件</a:t>
            </a:r>
            <a:r>
              <a:rPr lang="en-US" altLang="zh-TW" dirty="0"/>
              <a:t>2</a:t>
            </a:r>
            <a:r>
              <a:rPr lang="zh-TW" altLang="en-US" dirty="0"/>
              <a:t>：點擊後，</a:t>
            </a:r>
            <a:r>
              <a:rPr lang="en-US" altLang="zh-TW" dirty="0"/>
              <a:t>icon</a:t>
            </a:r>
            <a:r>
              <a:rPr lang="zh-TW" altLang="en-US" dirty="0"/>
              <a:t>會變，會露出紀錄的表格</a:t>
            </a:r>
            <a:r>
              <a:rPr lang="en-US" altLang="zh-TW" dirty="0"/>
              <a:t>(priming-panel)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TW" altLang="en-US" dirty="0"/>
              <a:t>事件</a:t>
            </a:r>
            <a:r>
              <a:rPr lang="en-US" altLang="zh-TW" dirty="0"/>
              <a:t>3:</a:t>
            </a:r>
            <a:r>
              <a:rPr lang="zh-TW" altLang="en-US" dirty="0"/>
              <a:t>選擇任一選項，會自動選擇</a:t>
            </a:r>
            <a:r>
              <a:rPr lang="en-US" altLang="zh-TW" dirty="0"/>
              <a:t>”</a:t>
            </a:r>
            <a:r>
              <a:rPr lang="zh-TW" altLang="en-US" dirty="0"/>
              <a:t>是否為跌倒高危險族群</a:t>
            </a:r>
            <a:r>
              <a:rPr lang="en-US" altLang="zh-TW" dirty="0"/>
              <a:t>”</a:t>
            </a:r>
            <a:r>
              <a:rPr lang="zh-TW" altLang="en-US" dirty="0"/>
              <a:t>的選項 是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TW" altLang="en-US" dirty="0"/>
              <a:t>事件</a:t>
            </a:r>
            <a:r>
              <a:rPr lang="en-US" altLang="zh-TW" dirty="0"/>
              <a:t>4:</a:t>
            </a:r>
            <a:r>
              <a:rPr lang="zh-TW" altLang="en-US" dirty="0"/>
              <a:t>選擇否，則跌倒評估為</a:t>
            </a:r>
            <a:r>
              <a:rPr lang="en-US" altLang="zh-TW" dirty="0"/>
              <a:t>disable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TW" altLang="en-US" dirty="0"/>
              <a:t>事件</a:t>
            </a:r>
            <a:r>
              <a:rPr lang="en-US" altLang="zh-TW" dirty="0"/>
              <a:t>5:</a:t>
            </a:r>
            <a:r>
              <a:rPr lang="zh-TW" altLang="en-US" dirty="0"/>
              <a:t>選擇壓瘡</a:t>
            </a:r>
            <a:r>
              <a:rPr lang="en-US" altLang="zh-TW" dirty="0"/>
              <a:t>/</a:t>
            </a:r>
            <a:r>
              <a:rPr lang="zh-TW" altLang="en-US" dirty="0"/>
              <a:t>疼痛評估，會使下方區域內容不同</a:t>
            </a:r>
            <a:endParaRPr lang="en-US" altLang="zh-TW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zh-TW" altLang="en-US" dirty="0"/>
              <a:t>事件</a:t>
            </a:r>
            <a:r>
              <a:rPr lang="en-US" altLang="zh-TW" dirty="0"/>
              <a:t>6:</a:t>
            </a:r>
            <a:r>
              <a:rPr lang="zh-TW" altLang="en-US" dirty="0"/>
              <a:t>點選部位，會記錄到某</a:t>
            </a:r>
            <a:r>
              <a:rPr lang="en-US" altLang="zh-TW" dirty="0" err="1"/>
              <a:t>PressItem</a:t>
            </a:r>
            <a:r>
              <a:rPr lang="en-US" altLang="zh-TW" dirty="0"/>
              <a:t>{}</a:t>
            </a:r>
            <a:r>
              <a:rPr lang="zh-TW" altLang="en-US" dirty="0"/>
              <a:t>內</a:t>
            </a:r>
            <a:endParaRPr lang="en-US" altLang="zh-TW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zh-TW" altLang="en-US" dirty="0"/>
              <a:t>事件</a:t>
            </a:r>
            <a:r>
              <a:rPr lang="en-US" altLang="zh-TW" dirty="0"/>
              <a:t>7:</a:t>
            </a:r>
            <a:r>
              <a:rPr lang="zh-TW" altLang="en-US" dirty="0"/>
              <a:t>點選後，下方內容清空，壓瘡紀錄會顯示在壓瘡記錄下的表格內</a:t>
            </a:r>
            <a:endParaRPr lang="en-US" altLang="zh-TW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B12B2D-D366-45A1-8AF0-151424034389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453933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TW" altLang="en-US" dirty="0"/>
              <a:t>事件</a:t>
            </a:r>
            <a:r>
              <a:rPr lang="en-US" altLang="zh-TW" dirty="0"/>
              <a:t>1:</a:t>
            </a:r>
            <a:r>
              <a:rPr lang="zh-TW" altLang="en-US" dirty="0"/>
              <a:t>選擇壓瘡</a:t>
            </a:r>
            <a:r>
              <a:rPr lang="en-US" altLang="zh-TW" dirty="0"/>
              <a:t>/</a:t>
            </a:r>
            <a:r>
              <a:rPr lang="zh-TW" altLang="en-US" dirty="0"/>
              <a:t>疼痛評估，會使下方區域內容不同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TW" altLang="en-US" dirty="0"/>
              <a:t>事件</a:t>
            </a:r>
            <a:r>
              <a:rPr lang="en-US" altLang="zh-TW" dirty="0"/>
              <a:t>2:</a:t>
            </a:r>
            <a:r>
              <a:rPr lang="zh-TW" altLang="en-US" dirty="0"/>
              <a:t>滑鼠移到評估依據的選項，上方會出現該依據的圖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TW" altLang="en-US" dirty="0"/>
              <a:t>事件</a:t>
            </a:r>
            <a:r>
              <a:rPr lang="en-US" altLang="zh-TW" dirty="0"/>
              <a:t>3:</a:t>
            </a:r>
            <a:r>
              <a:rPr lang="zh-TW" altLang="en-US" dirty="0"/>
              <a:t>點選後，下方內容清空，疼痛紀錄會顯示在疼痛記錄下的表格內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TW" altLang="en-US" dirty="0"/>
              <a:t>事件</a:t>
            </a:r>
            <a:r>
              <a:rPr lang="en-US" altLang="zh-TW" dirty="0"/>
              <a:t>4:</a:t>
            </a:r>
            <a:r>
              <a:rPr lang="zh-TW" altLang="en-US" dirty="0"/>
              <a:t>點選特定行後，該行變成事件</a:t>
            </a:r>
            <a:r>
              <a:rPr lang="en-US" altLang="zh-TW" dirty="0"/>
              <a:t>6.7.8</a:t>
            </a:r>
            <a:r>
              <a:rPr lang="zh-TW" altLang="en-US" dirty="0"/>
              <a:t>的樣子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TW" altLang="en-US" dirty="0"/>
              <a:t>事件</a:t>
            </a:r>
            <a:r>
              <a:rPr lang="en-US" altLang="zh-TW" dirty="0"/>
              <a:t>5:</a:t>
            </a:r>
            <a:r>
              <a:rPr lang="zh-TW" altLang="en-US" dirty="0"/>
              <a:t>點選特定行的黃按鈕，該行會刪除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TW" altLang="en-US" dirty="0"/>
              <a:t>事件</a:t>
            </a:r>
            <a:r>
              <a:rPr lang="en-US" altLang="zh-TW" dirty="0"/>
              <a:t>6:</a:t>
            </a:r>
            <a:r>
              <a:rPr lang="zh-TW" altLang="en-US" dirty="0"/>
              <a:t>觸發後變成可編輯的</a:t>
            </a:r>
            <a:r>
              <a:rPr lang="en-US" altLang="zh-TW" dirty="0"/>
              <a:t>Input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TW" altLang="en-US" dirty="0"/>
              <a:t>事件</a:t>
            </a:r>
            <a:r>
              <a:rPr lang="en-US" altLang="zh-TW" dirty="0"/>
              <a:t>7:</a:t>
            </a:r>
            <a:r>
              <a:rPr lang="zh-TW" altLang="en-US" dirty="0"/>
              <a:t>點選後儲存修改內容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TW" altLang="en-US" dirty="0"/>
              <a:t>事件</a:t>
            </a:r>
            <a:r>
              <a:rPr lang="en-US" altLang="zh-TW" dirty="0"/>
              <a:t>8:</a:t>
            </a:r>
            <a:r>
              <a:rPr lang="zh-TW" altLang="en-US" dirty="0"/>
              <a:t>點選後取消修改內容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B12B2D-D366-45A1-8AF0-151424034389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9587953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zh-TW" altLang="en-US" dirty="0"/>
              <a:t>事件</a:t>
            </a:r>
            <a:r>
              <a:rPr lang="en-US" altLang="zh-TW" dirty="0"/>
              <a:t>1:</a:t>
            </a:r>
            <a:r>
              <a:rPr lang="zh-TW" altLang="en-US" dirty="0"/>
              <a:t>選擇後，下方藍底區域變成該區域的</a:t>
            </a:r>
            <a:r>
              <a:rPr lang="en-US" altLang="zh-TW" dirty="0"/>
              <a:t>radio</a:t>
            </a:r>
            <a:r>
              <a:rPr lang="zh-TW" altLang="en-US" dirty="0"/>
              <a:t>選項</a:t>
            </a:r>
            <a:endParaRPr lang="en-US" altLang="zh-TW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zh-TW" altLang="en-US" dirty="0"/>
              <a:t>事件</a:t>
            </a:r>
            <a:r>
              <a:rPr lang="en-US" altLang="zh-TW" dirty="0"/>
              <a:t>2:</a:t>
            </a:r>
            <a:r>
              <a:rPr lang="zh-TW" altLang="en-US" dirty="0"/>
              <a:t>選擇後，紀錄病人的分區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B12B2D-D366-45A1-8AF0-151424034389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60562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B12B2D-D366-45A1-8AF0-151424034389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8195262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zh-TW" altLang="en-US" dirty="0"/>
              <a:t>此畫面來自</a:t>
            </a:r>
            <a:r>
              <a:rPr lang="en-US" altLang="zh-TW" dirty="0"/>
              <a:t>8/15</a:t>
            </a:r>
            <a:r>
              <a:rPr lang="zh-TW" altLang="en-US" dirty="0"/>
              <a:t>書面訪談 </a:t>
            </a:r>
            <a:endParaRPr lang="en-US" altLang="zh-TW" dirty="0"/>
          </a:p>
          <a:p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Q8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：如果插入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IC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卡，檢傷是否需要看到兒少個案的歷史紀錄進行評估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</a:t>
            </a:r>
            <a:endParaRPr lang="zh-TW" altLang="zh-TW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A: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需要，因為可以提醒檢傷同仁，於掛號時特別注意此類個案</a:t>
            </a:r>
            <a:endParaRPr lang="en-US" altLang="zh-TW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zh-TW" altLang="en-US" dirty="0"/>
              <a:t>事件</a:t>
            </a:r>
            <a:r>
              <a:rPr lang="en-US" altLang="zh-TW" dirty="0"/>
              <a:t>1:</a:t>
            </a:r>
            <a:r>
              <a:rPr lang="zh-TW" altLang="en-US" dirty="0"/>
              <a:t>非初診病人如有兒少保護個案紀錄，會出現此畫面，顯示何時有此紀錄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B12B2D-D366-45A1-8AF0-151424034389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8534252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zh-TW" altLang="en-US" dirty="0"/>
              <a:t>清單</a:t>
            </a:r>
            <a:endParaRPr lang="en-US" altLang="zh-TW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zh-TW" altLang="en-US" dirty="0"/>
              <a:t>事件</a:t>
            </a:r>
            <a:r>
              <a:rPr lang="en-US" altLang="zh-TW" dirty="0"/>
              <a:t>1.2</a:t>
            </a:r>
            <a:r>
              <a:rPr lang="zh-TW" altLang="en-US" dirty="0"/>
              <a:t> 選擇檢傷的種類和起訖時間</a:t>
            </a:r>
            <a:endParaRPr lang="en-US" altLang="zh-TW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zh-TW" altLang="en-US" dirty="0"/>
              <a:t>事件</a:t>
            </a:r>
            <a:r>
              <a:rPr lang="en-US" altLang="zh-TW" dirty="0"/>
              <a:t>3:</a:t>
            </a:r>
            <a:r>
              <a:rPr lang="zh-TW" altLang="en-US" dirty="0"/>
              <a:t>點選後，查詢並撈出</a:t>
            </a:r>
            <a:r>
              <a:rPr lang="en-US" altLang="zh-TW" dirty="0"/>
              <a:t>API</a:t>
            </a:r>
            <a:r>
              <a:rPr lang="zh-TW" altLang="en-US" dirty="0"/>
              <a:t>內的資料，顯示在下方表格</a:t>
            </a:r>
            <a:endParaRPr lang="en-US" altLang="zh-TW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zh-TW" altLang="en-US" dirty="0"/>
              <a:t>事件</a:t>
            </a:r>
            <a:r>
              <a:rPr lang="en-US" altLang="zh-TW" dirty="0"/>
              <a:t>4:</a:t>
            </a:r>
            <a:r>
              <a:rPr lang="zh-TW" altLang="en-US" dirty="0"/>
              <a:t>雙擊或點擊按確認皆可選擇特定檢傷紀錄，並顯示在下方資料上，此外</a:t>
            </a:r>
            <a:r>
              <a:rPr lang="en-US" altLang="zh-TW" dirty="0"/>
              <a:t>Dialog</a:t>
            </a:r>
            <a:r>
              <a:rPr lang="zh-TW" altLang="en-US" dirty="0"/>
              <a:t>會關閉</a:t>
            </a:r>
            <a:endParaRPr lang="en-US" altLang="zh-TW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zh-TW" altLang="en-US" dirty="0"/>
              <a:t>事件</a:t>
            </a:r>
            <a:r>
              <a:rPr lang="en-US" altLang="zh-TW" dirty="0"/>
              <a:t>5:</a:t>
            </a:r>
            <a:r>
              <a:rPr lang="zh-TW" altLang="en-US" dirty="0"/>
              <a:t>點選後，清空查詢資料，並關閉</a:t>
            </a:r>
            <a:r>
              <a:rPr lang="en-US" altLang="zh-TW" dirty="0"/>
              <a:t>dialog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B12B2D-D366-45A1-8AF0-151424034389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0126188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zh-TW" altLang="en-US" dirty="0"/>
              <a:t>事件</a:t>
            </a:r>
            <a:r>
              <a:rPr lang="en-US" altLang="zh-TW" dirty="0"/>
              <a:t>1:</a:t>
            </a:r>
            <a:r>
              <a:rPr lang="zh-TW" altLang="en-US" dirty="0"/>
              <a:t>點選後，儲存資料並判斷檢傷是否有問題，如有問題觸發跳出此</a:t>
            </a:r>
            <a:r>
              <a:rPr lang="en-US" altLang="zh-TW" dirty="0"/>
              <a:t>dialog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zh-TW" altLang="en-US" dirty="0"/>
              <a:t>事件</a:t>
            </a:r>
            <a:r>
              <a:rPr lang="en-US" altLang="zh-TW" dirty="0"/>
              <a:t>2:</a:t>
            </a:r>
            <a:r>
              <a:rPr lang="zh-TW" altLang="en-US" dirty="0"/>
              <a:t>點選後，取消儲存，回到檢傷分級的畫面</a:t>
            </a:r>
            <a:endParaRPr lang="en-US" altLang="zh-TW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zh-TW" altLang="en-US" dirty="0"/>
              <a:t>事件</a:t>
            </a:r>
            <a:r>
              <a:rPr lang="en-US" altLang="zh-TW" dirty="0"/>
              <a:t>3:</a:t>
            </a:r>
            <a:r>
              <a:rPr lang="zh-TW" altLang="en-US" dirty="0"/>
              <a:t>點選後，強制執行儲存的事件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B12B2D-D366-45A1-8AF0-151424034389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8120170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zh-TW" altLang="en-US" dirty="0"/>
              <a:t>不掛號的情境</a:t>
            </a:r>
            <a:r>
              <a:rPr lang="en-US" altLang="zh-TW" dirty="0"/>
              <a:t>by8/15</a:t>
            </a:r>
            <a:r>
              <a:rPr lang="zh-TW" altLang="en-US" dirty="0"/>
              <a:t>書面訪談記錄</a:t>
            </a:r>
            <a:endParaRPr lang="en-US" altLang="zh-TW" dirty="0"/>
          </a:p>
          <a:p>
            <a:pPr marL="228600" indent="-228600">
              <a:buFont typeface="Arial" panose="020B0604020202020204" pitchFamily="34" charset="0"/>
              <a:buAutoNum type="arabicPeriod"/>
            </a:pPr>
            <a:r>
              <a:rPr lang="zh-TW" altLang="en-US" dirty="0"/>
              <a:t>病人突然不掛急診了</a:t>
            </a:r>
            <a:endParaRPr lang="en-US" altLang="zh-TW" dirty="0"/>
          </a:p>
          <a:p>
            <a:pPr marL="228600" indent="-228600">
              <a:buFont typeface="Arial" panose="020B0604020202020204" pitchFamily="34" charset="0"/>
              <a:buAutoNum type="arabicPeriod"/>
            </a:pPr>
            <a:r>
              <a:rPr lang="zh-TW" altLang="en-US" dirty="0"/>
              <a:t>檢傷資料</a:t>
            </a:r>
            <a:r>
              <a:rPr lang="en-US" altLang="zh-TW" dirty="0"/>
              <a:t>key</a:t>
            </a:r>
            <a:r>
              <a:rPr lang="zh-TW" altLang="en-US" dirty="0"/>
              <a:t>錯，須重</a:t>
            </a:r>
            <a:r>
              <a:rPr lang="en-US" altLang="zh-TW" dirty="0"/>
              <a:t>key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B12B2D-D366-45A1-8AF0-151424034389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7977240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zh-TW" altLang="en-US" dirty="0"/>
              <a:t>檢傷有五大急症按儲存後</a:t>
            </a:r>
            <a:endParaRPr lang="en-US" altLang="zh-TW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zh-TW" altLang="en-US" dirty="0"/>
              <a:t>點選確定和取消皆會關閉</a:t>
            </a:r>
            <a:r>
              <a:rPr lang="en-US" altLang="zh-TW" dirty="0"/>
              <a:t>dialog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B12B2D-D366-45A1-8AF0-151424034389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8943082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zh-TW" altLang="en-US" dirty="0"/>
              <a:t>檢傷有五大急症按儲存後</a:t>
            </a:r>
            <a:endParaRPr lang="en-US" altLang="zh-TW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zh-TW" altLang="en-US" dirty="0"/>
              <a:t>點選確定和取消皆會關閉</a:t>
            </a:r>
            <a:r>
              <a:rPr lang="en-US" altLang="zh-TW" dirty="0"/>
              <a:t>dialog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B12B2D-D366-45A1-8AF0-151424034389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7121139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B12B2D-D366-45A1-8AF0-151424034389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2649910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zh-TW" altLang="en-US" dirty="0"/>
              <a:t>事件</a:t>
            </a:r>
            <a:r>
              <a:rPr lang="en-US" altLang="zh-TW" dirty="0"/>
              <a:t>1:</a:t>
            </a:r>
            <a:r>
              <a:rPr lang="zh-TW" altLang="en-US" dirty="0"/>
              <a:t>點選新增按紐時，會判斷當下資料是否已儲存，如果沒有儲存，會跳出此</a:t>
            </a:r>
            <a:r>
              <a:rPr lang="en-US" altLang="zh-TW" dirty="0"/>
              <a:t>dialog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zh-TW" altLang="en-US" dirty="0"/>
              <a:t>事件</a:t>
            </a:r>
            <a:r>
              <a:rPr lang="en-US" altLang="zh-TW" dirty="0"/>
              <a:t>2:</a:t>
            </a:r>
            <a:r>
              <a:rPr lang="zh-TW" altLang="en-US" dirty="0"/>
              <a:t>點選刪除按紐時，會判斷當下資料是否已儲存，如果沒有儲存，會跳出此</a:t>
            </a:r>
            <a:r>
              <a:rPr lang="en-US" altLang="zh-TW" dirty="0"/>
              <a:t>dialog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zh-TW" altLang="en-US" dirty="0"/>
              <a:t>事件</a:t>
            </a:r>
            <a:r>
              <a:rPr lang="en-US" altLang="zh-TW" dirty="0"/>
              <a:t>3:</a:t>
            </a:r>
            <a:r>
              <a:rPr lang="zh-TW" altLang="en-US" dirty="0"/>
              <a:t>強制清空畫面，流水號不改變</a:t>
            </a:r>
            <a:endParaRPr lang="en-US" altLang="zh-TW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zh-TW" altLang="en-US" dirty="0"/>
              <a:t>事件</a:t>
            </a:r>
            <a:r>
              <a:rPr lang="en-US" altLang="zh-TW" dirty="0"/>
              <a:t>4:</a:t>
            </a:r>
            <a:r>
              <a:rPr lang="zh-TW" altLang="en-US" dirty="0"/>
              <a:t>關閉</a:t>
            </a:r>
            <a:r>
              <a:rPr lang="en-US" altLang="zh-TW"/>
              <a:t>dialog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B12B2D-D366-45A1-8AF0-151424034389}" type="slidenum">
              <a:rPr lang="zh-TW" altLang="en-US" smtClean="0"/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2169159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zh-TW" altLang="en-US" dirty="0"/>
              <a:t>事件</a:t>
            </a:r>
            <a:r>
              <a:rPr lang="en-US" altLang="zh-TW" dirty="0"/>
              <a:t>1:</a:t>
            </a:r>
            <a:r>
              <a:rPr lang="zh-TW" altLang="en-US" dirty="0"/>
              <a:t>點選後，列印當下檢傷病人病歷號，並顯示</a:t>
            </a:r>
            <a:r>
              <a:rPr lang="en-US" altLang="zh-TW" dirty="0"/>
              <a:t>message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B12B2D-D366-45A1-8AF0-151424034389}" type="slidenum">
              <a:rPr lang="zh-TW" altLang="en-US" smtClean="0"/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152139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zh-TW" altLang="en-US" dirty="0"/>
              <a:t>事件</a:t>
            </a:r>
            <a:r>
              <a:rPr lang="en-US" altLang="zh-TW" dirty="0"/>
              <a:t>1:</a:t>
            </a:r>
            <a:r>
              <a:rPr lang="zh-TW" altLang="en-US" dirty="0"/>
              <a:t>依照勾選分區，篩選出病人清單</a:t>
            </a:r>
            <a:endParaRPr lang="en-US" altLang="zh-TW" dirty="0"/>
          </a:p>
          <a:p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病患清單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目前線上人員全部的資料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看得到急診病患姓名及床號 全部區域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分區清單</a:t>
            </a:r>
            <a:r>
              <a:rPr lang="zh-TW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電腦指當下分區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zh-TW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當區，看不到病患資料</a:t>
            </a:r>
            <a:r>
              <a:rPr lang="en-US" altLang="zh-TW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B12B2D-D366-45A1-8AF0-151424034389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961362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/>
              <a:t>事件</a:t>
            </a:r>
            <a:r>
              <a:rPr lang="en-US" altLang="zh-TW" dirty="0"/>
              <a:t>1:</a:t>
            </a:r>
            <a:r>
              <a:rPr lang="zh-TW" altLang="en-US" dirty="0"/>
              <a:t>點擊後，出現檢傷紀錄清單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事件</a:t>
            </a:r>
            <a:r>
              <a:rPr lang="en-US" altLang="zh-TW" dirty="0"/>
              <a:t>2:</a:t>
            </a:r>
            <a:r>
              <a:rPr lang="zh-TW" altLang="en-US" dirty="0"/>
              <a:t>點擊後，儲存檢傷資料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事件</a:t>
            </a:r>
            <a:r>
              <a:rPr lang="en-US" altLang="zh-TW" dirty="0"/>
              <a:t>3:</a:t>
            </a:r>
            <a:r>
              <a:rPr lang="zh-TW" altLang="en-US" dirty="0"/>
              <a:t>新增新的檢傷頁面</a:t>
            </a:r>
            <a:r>
              <a:rPr lang="en-US" altLang="zh-TW" dirty="0"/>
              <a:t>&gt;1.</a:t>
            </a:r>
            <a:r>
              <a:rPr lang="zh-TW" altLang="en-US" dirty="0"/>
              <a:t> 未儲存按新增，清空資訊 </a:t>
            </a:r>
            <a:r>
              <a:rPr lang="en-US" altLang="zh-TW" dirty="0"/>
              <a:t>2.</a:t>
            </a:r>
            <a:r>
              <a:rPr lang="zh-TW" altLang="en-US" dirty="0"/>
              <a:t> 已掛號資料按儲存，清空資訊，流水號為記錄中最後一筆流水號</a:t>
            </a:r>
            <a:r>
              <a:rPr lang="en-US" altLang="zh-TW" dirty="0"/>
              <a:t>+1</a:t>
            </a:r>
          </a:p>
          <a:p>
            <a:pPr marL="0" indent="0">
              <a:buNone/>
            </a:pPr>
            <a:r>
              <a:rPr lang="zh-TW" altLang="en-US" dirty="0"/>
              <a:t>事件</a:t>
            </a:r>
            <a:r>
              <a:rPr lang="en-US" altLang="zh-TW" dirty="0"/>
              <a:t>4:</a:t>
            </a:r>
            <a:r>
              <a:rPr lang="zh-TW" altLang="en-US" dirty="0"/>
              <a:t>點擊後，刪除下方檢傷紀錄</a:t>
            </a:r>
            <a:r>
              <a:rPr lang="en-US" altLang="zh-TW" dirty="0"/>
              <a:t>(</a:t>
            </a:r>
            <a:r>
              <a:rPr lang="zh-TW" altLang="en-US" dirty="0"/>
              <a:t>未儲存資料直接清空，已儲存資料刪除</a:t>
            </a:r>
            <a:r>
              <a:rPr lang="en-US" altLang="zh-TW" dirty="0"/>
              <a:t>)</a:t>
            </a:r>
          </a:p>
          <a:p>
            <a:pPr marL="0" indent="0">
              <a:buNone/>
            </a:pPr>
            <a:r>
              <a:rPr lang="zh-TW" altLang="en-US" dirty="0"/>
              <a:t>事件</a:t>
            </a:r>
            <a:r>
              <a:rPr lang="en-US" altLang="zh-TW" dirty="0"/>
              <a:t>5:</a:t>
            </a:r>
            <a:r>
              <a:rPr lang="zh-TW" altLang="en-US" dirty="0"/>
              <a:t>點選後，會列印出下方已掛號病人的病歷號貼紙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事件</a:t>
            </a:r>
            <a:r>
              <a:rPr lang="en-US" altLang="zh-TW" dirty="0"/>
              <a:t>6:</a:t>
            </a:r>
            <a:r>
              <a:rPr lang="zh-TW" altLang="en-US" dirty="0"/>
              <a:t>點擊後，下方顯示相對應的大分類選項，如第一次選擇，會紀錄為入院時間，如選擇外傷，會跳出高風險性機轉的頁簽 </a:t>
            </a:r>
            <a:r>
              <a:rPr lang="en-US" altLang="zh-TW" dirty="0"/>
              <a:t>@output</a:t>
            </a:r>
            <a:r>
              <a:rPr lang="zh-TW" altLang="en-US" dirty="0"/>
              <a:t> 科別</a:t>
            </a:r>
            <a:r>
              <a:rPr lang="en-US" altLang="zh-TW" dirty="0"/>
              <a:t>-&gt;</a:t>
            </a:r>
            <a:r>
              <a:rPr lang="en-US" altLang="zh-TW" dirty="0" err="1"/>
              <a:t>triageMain&amp;TriageClassify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事件</a:t>
            </a:r>
            <a:r>
              <a:rPr lang="en-US" altLang="zh-TW" dirty="0"/>
              <a:t>7:</a:t>
            </a:r>
            <a:r>
              <a:rPr lang="zh-TW" altLang="en-US" dirty="0"/>
              <a:t>點擊後，取得</a:t>
            </a:r>
            <a:r>
              <a:rPr lang="en-US" altLang="zh-TW" dirty="0" err="1"/>
              <a:t>ic</a:t>
            </a:r>
            <a:r>
              <a:rPr lang="zh-TW" altLang="en-US" dirty="0"/>
              <a:t>卡資料，將特定病人資訊顯示在黃底，並新增</a:t>
            </a:r>
            <a:r>
              <a:rPr lang="en-US" altLang="zh-TW" dirty="0" err="1"/>
              <a:t>ic</a:t>
            </a:r>
            <a:r>
              <a:rPr lang="zh-TW" altLang="en-US" dirty="0"/>
              <a:t>卡資訊的頁簽</a:t>
            </a:r>
            <a:r>
              <a:rPr lang="en-US" altLang="zh-TW" dirty="0"/>
              <a:t>(</a:t>
            </a:r>
            <a:r>
              <a:rPr lang="zh-TW" altLang="en-US" dirty="0"/>
              <a:t>取得資料後，</a:t>
            </a:r>
            <a:r>
              <a:rPr lang="en-US" altLang="zh-TW" dirty="0"/>
              <a:t>@output</a:t>
            </a:r>
            <a:r>
              <a:rPr lang="zh-TW" altLang="en-US" dirty="0"/>
              <a:t> </a:t>
            </a:r>
            <a:r>
              <a:rPr lang="en-US" altLang="zh-TW" dirty="0" err="1"/>
              <a:t>ic</a:t>
            </a:r>
            <a:r>
              <a:rPr lang="zh-TW" altLang="en-US" dirty="0"/>
              <a:t>卡資訊</a:t>
            </a:r>
            <a:r>
              <a:rPr lang="en-US" altLang="zh-TW" dirty="0"/>
              <a:t>)</a:t>
            </a:r>
          </a:p>
          <a:p>
            <a:pPr marL="0" indent="0">
              <a:buNone/>
            </a:pPr>
            <a:r>
              <a:rPr lang="zh-TW" altLang="en-US" dirty="0"/>
              <a:t>事件</a:t>
            </a:r>
            <a:r>
              <a:rPr lang="en-US" altLang="zh-TW" dirty="0"/>
              <a:t>8:</a:t>
            </a:r>
            <a:r>
              <a:rPr lang="zh-TW" altLang="en-US" dirty="0"/>
              <a:t>點擊後，查詢已輸入身分證的值，</a:t>
            </a:r>
            <a:r>
              <a:rPr lang="en-US" altLang="zh-TW" dirty="0"/>
              <a:t>1.</a:t>
            </a:r>
            <a:r>
              <a:rPr lang="zh-TW" altLang="en-US" dirty="0"/>
              <a:t> 從身分證取得基本資料 </a:t>
            </a:r>
            <a:r>
              <a:rPr lang="en-US" altLang="zh-TW" dirty="0"/>
              <a:t>2.</a:t>
            </a:r>
            <a:r>
              <a:rPr lang="zh-TW" altLang="en-US" dirty="0"/>
              <a:t> 是否初診，否的話帶入病歷號，如有多個病歷號會出現身分確認的</a:t>
            </a:r>
            <a:r>
              <a:rPr lang="en-US" altLang="zh-TW" dirty="0"/>
              <a:t>dialog</a:t>
            </a:r>
          </a:p>
          <a:p>
            <a:pPr marL="0" indent="0">
              <a:buNone/>
            </a:pPr>
            <a:r>
              <a:rPr lang="zh-TW" altLang="en-US" dirty="0"/>
              <a:t>事件</a:t>
            </a:r>
            <a:r>
              <a:rPr lang="en-US" altLang="zh-TW" dirty="0"/>
              <a:t>9:</a:t>
            </a:r>
            <a:r>
              <a:rPr lang="zh-TW" altLang="en-US" dirty="0"/>
              <a:t>點擊</a:t>
            </a:r>
            <a:r>
              <a:rPr lang="en-US" altLang="zh-TW" dirty="0"/>
              <a:t>icon</a:t>
            </a:r>
            <a:r>
              <a:rPr lang="zh-TW" altLang="en-US" dirty="0"/>
              <a:t>後，取得最新一筆的</a:t>
            </a:r>
            <a:r>
              <a:rPr lang="en-US" altLang="zh-TW" dirty="0"/>
              <a:t>vital sign</a:t>
            </a:r>
            <a:r>
              <a:rPr lang="zh-TW" altLang="en-US" dirty="0"/>
              <a:t>值，帶入特定欄位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事件</a:t>
            </a:r>
            <a:r>
              <a:rPr lang="en-US" altLang="zh-TW" dirty="0"/>
              <a:t>10:</a:t>
            </a:r>
            <a:r>
              <a:rPr lang="zh-TW" altLang="en-US" dirty="0"/>
              <a:t>一段時間未操作畫面，系統會自動登出，此時會自動儲存已輸入的檢傷紀錄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B12B2D-D366-45A1-8AF0-151424034389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086862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zh-TW" altLang="en-US" dirty="0"/>
              <a:t>此畫面來自檢傷分類輸入身分證按確認中，如有多個病歷號，會出現此</a:t>
            </a:r>
            <a:r>
              <a:rPr lang="en-US" altLang="zh-TW" dirty="0"/>
              <a:t>dialog</a:t>
            </a:r>
            <a:r>
              <a:rPr lang="zh-TW" altLang="en-US" dirty="0"/>
              <a:t>讓使用者選擇病歷號</a:t>
            </a:r>
            <a:endParaRPr lang="en-US" altLang="zh-TW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zh-TW" altLang="en-US" dirty="0"/>
              <a:t>此畫面是因為如今資料面還沒有完全合併病歷號，導致一名病患可能有多個病歷號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B12B2D-D366-45A1-8AF0-151424034389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202012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zh-TW" altLang="en-US" dirty="0"/>
              <a:t>點擊讀卡，出現此頁籤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B12B2D-D366-45A1-8AF0-151424034389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888081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/>
              <a:t>事件</a:t>
            </a:r>
            <a:r>
              <a:rPr lang="en-US" altLang="zh-TW" dirty="0"/>
              <a:t>1:</a:t>
            </a:r>
            <a:r>
              <a:rPr lang="zh-TW" altLang="en-US" dirty="0"/>
              <a:t>點擊後，篩選出相關的主訴選項，並將字串記錄在護理紀錄的</a:t>
            </a:r>
            <a:r>
              <a:rPr lang="en-US" altLang="zh-TW" dirty="0"/>
              <a:t>input</a:t>
            </a:r>
            <a:r>
              <a:rPr lang="zh-TW" altLang="en-US" dirty="0"/>
              <a:t>框內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事件</a:t>
            </a:r>
            <a:r>
              <a:rPr lang="en-US" altLang="zh-TW" dirty="0"/>
              <a:t>2:</a:t>
            </a:r>
            <a:r>
              <a:rPr lang="zh-TW" altLang="en-US" dirty="0"/>
              <a:t>點擊後，篩選出相關的判斷依據選項，並將字串記錄在護理紀錄的</a:t>
            </a:r>
            <a:r>
              <a:rPr lang="en-US" altLang="zh-TW" dirty="0"/>
              <a:t>input</a:t>
            </a:r>
            <a:r>
              <a:rPr lang="zh-TW" altLang="en-US" dirty="0"/>
              <a:t>框內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事件</a:t>
            </a:r>
            <a:r>
              <a:rPr lang="en-US" altLang="zh-TW" dirty="0"/>
              <a:t>3:</a:t>
            </a:r>
            <a:r>
              <a:rPr lang="zh-TW" altLang="en-US" dirty="0"/>
              <a:t>點選後，將字串記錄在護理紀錄的</a:t>
            </a:r>
            <a:r>
              <a:rPr lang="en-US" altLang="zh-TW" dirty="0"/>
              <a:t>input</a:t>
            </a:r>
            <a:r>
              <a:rPr lang="zh-TW" altLang="en-US" dirty="0"/>
              <a:t>框內，並顯示分級結果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事件</a:t>
            </a:r>
            <a:r>
              <a:rPr lang="en-US" altLang="zh-TW" dirty="0"/>
              <a:t>4:</a:t>
            </a:r>
            <a:r>
              <a:rPr lang="zh-TW" altLang="en-US" dirty="0"/>
              <a:t>點選後，跳出全文檢索</a:t>
            </a:r>
            <a:r>
              <a:rPr lang="en-US" altLang="zh-TW" dirty="0"/>
              <a:t>dialog</a:t>
            </a:r>
          </a:p>
          <a:p>
            <a:pPr marL="0" indent="0">
              <a:buNone/>
            </a:pPr>
            <a:r>
              <a:rPr lang="zh-TW" altLang="en-US" dirty="0"/>
              <a:t>事件</a:t>
            </a:r>
            <a:r>
              <a:rPr lang="en-US" altLang="zh-TW" dirty="0"/>
              <a:t>5:</a:t>
            </a:r>
            <a:r>
              <a:rPr lang="zh-TW" altLang="en-US" dirty="0"/>
              <a:t>點擊後，跳出修改分級的</a:t>
            </a:r>
            <a:r>
              <a:rPr lang="en-US" altLang="zh-TW" dirty="0"/>
              <a:t>dialog</a:t>
            </a:r>
          </a:p>
          <a:p>
            <a:pPr marL="0" indent="0">
              <a:buNone/>
            </a:pPr>
            <a:r>
              <a:rPr lang="zh-TW" altLang="en-US" dirty="0"/>
              <a:t>事件</a:t>
            </a:r>
            <a:r>
              <a:rPr lang="en-US" altLang="zh-TW" dirty="0"/>
              <a:t>6:</a:t>
            </a:r>
            <a:r>
              <a:rPr lang="zh-TW" altLang="en-US" dirty="0"/>
              <a:t>點擊後，跳出取消分級的</a:t>
            </a:r>
            <a:r>
              <a:rPr lang="en-US" altLang="zh-TW" dirty="0"/>
              <a:t>dialog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B12B2D-D366-45A1-8AF0-151424034389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394219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zh-TW" altLang="en-US" dirty="0"/>
              <a:t>點擊檢傷分級</a:t>
            </a:r>
            <a:r>
              <a:rPr lang="en-US" altLang="zh-TW" dirty="0"/>
              <a:t>-</a:t>
            </a:r>
            <a:r>
              <a:rPr lang="zh-TW" altLang="en-US" dirty="0"/>
              <a:t>全文檢索按鈕，跳出此</a:t>
            </a:r>
            <a:r>
              <a:rPr lang="en-US" altLang="zh-TW" dirty="0"/>
              <a:t>dialog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zh-TW" altLang="en-US" dirty="0"/>
              <a:t>科別會帶入檢傷分級的科別值，如果異動，檢傷分級的科別也會跟著異動</a:t>
            </a:r>
            <a:endParaRPr lang="en-US" altLang="zh-TW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zh-TW" altLang="en-US" dirty="0"/>
              <a:t>事件</a:t>
            </a:r>
            <a:r>
              <a:rPr lang="en-US" altLang="zh-TW" dirty="0"/>
              <a:t>1:</a:t>
            </a:r>
            <a:r>
              <a:rPr lang="zh-TW" altLang="en-US" dirty="0"/>
              <a:t>同檢傷分級的事件</a:t>
            </a:r>
            <a:r>
              <a:rPr lang="en-US" altLang="zh-TW" dirty="0"/>
              <a:t>4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zh-TW" altLang="en-US" dirty="0"/>
              <a:t>事件</a:t>
            </a:r>
            <a:r>
              <a:rPr lang="en-US" altLang="zh-TW" dirty="0"/>
              <a:t>2:</a:t>
            </a:r>
            <a:r>
              <a:rPr lang="zh-TW" altLang="en-US" dirty="0"/>
              <a:t>查詢科別，在下方表格顯示搜尋結果</a:t>
            </a:r>
            <a:endParaRPr lang="en-US" altLang="zh-TW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zh-TW" altLang="en-US" dirty="0"/>
              <a:t>事件</a:t>
            </a:r>
            <a:r>
              <a:rPr lang="en-US" altLang="zh-TW" dirty="0"/>
              <a:t>3:</a:t>
            </a:r>
            <a:r>
              <a:rPr lang="zh-TW" altLang="en-US" dirty="0"/>
              <a:t>輸入關鍵字，用於篩選下方表格的選項</a:t>
            </a:r>
            <a:endParaRPr lang="en-US" altLang="zh-TW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zh-TW" altLang="en-US" dirty="0"/>
              <a:t>事件</a:t>
            </a:r>
            <a:r>
              <a:rPr lang="en-US" altLang="zh-TW" dirty="0"/>
              <a:t>4:</a:t>
            </a:r>
            <a:r>
              <a:rPr lang="zh-TW" altLang="en-US" dirty="0"/>
              <a:t>在點選表格任一選項後，可點擊此確認按鈕觸發此事件，將選中的項目顯示在下方表格</a:t>
            </a:r>
            <a:endParaRPr lang="en-US" altLang="zh-TW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zh-TW" altLang="en-US" dirty="0"/>
              <a:t>事件</a:t>
            </a:r>
            <a:r>
              <a:rPr lang="en-US" altLang="zh-TW" dirty="0"/>
              <a:t>5:</a:t>
            </a:r>
            <a:r>
              <a:rPr lang="zh-TW" altLang="en-US" dirty="0"/>
              <a:t>取消查詢選項，並關閉此畫面。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B12B2D-D366-45A1-8AF0-151424034389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898016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zh-TW" altLang="en-US" dirty="0"/>
              <a:t>觸發檢傷分級的修改分級，跳出此</a:t>
            </a:r>
            <a:r>
              <a:rPr lang="en-US" altLang="zh-TW" dirty="0"/>
              <a:t>dialog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zh-TW" altLang="en-US" dirty="0"/>
              <a:t>事件</a:t>
            </a:r>
            <a:r>
              <a:rPr lang="en-US" altLang="zh-TW" dirty="0"/>
              <a:t>1:</a:t>
            </a:r>
            <a:r>
              <a:rPr lang="zh-TW" altLang="en-US" dirty="0"/>
              <a:t>點擊後，出現此</a:t>
            </a:r>
            <a:r>
              <a:rPr lang="en-US" altLang="zh-TW" dirty="0"/>
              <a:t>dialog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zh-TW" altLang="en-US" dirty="0"/>
              <a:t>事件</a:t>
            </a:r>
            <a:r>
              <a:rPr lang="en-US" altLang="zh-TW" dirty="0"/>
              <a:t>2:</a:t>
            </a:r>
            <a:r>
              <a:rPr lang="zh-TW" altLang="en-US" dirty="0"/>
              <a:t>點擊後，分級結果及健保申報會變成新的檢傷結果</a:t>
            </a:r>
            <a:endParaRPr lang="en-US" altLang="zh-TW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zh-TW" altLang="en-US" dirty="0"/>
              <a:t>事件</a:t>
            </a:r>
            <a:r>
              <a:rPr lang="en-US" altLang="zh-TW" dirty="0"/>
              <a:t>3:</a:t>
            </a:r>
            <a:r>
              <a:rPr lang="zh-TW" altLang="en-US" dirty="0"/>
              <a:t>點擊後，此</a:t>
            </a:r>
            <a:r>
              <a:rPr lang="en-US" altLang="zh-TW" dirty="0"/>
              <a:t>dialog</a:t>
            </a:r>
            <a:r>
              <a:rPr lang="zh-TW" altLang="en-US" dirty="0"/>
              <a:t>消失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B12B2D-D366-45A1-8AF0-151424034389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697465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C4BE9-43F4-448F-81C7-BB2CE10F5A39}" type="datetimeFigureOut">
              <a:rPr lang="zh-TW" altLang="en-US" smtClean="0"/>
              <a:t>2022/9/12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E4C8E-8D3B-4EA1-9A52-19CFE94C69D2}" type="slidenum">
              <a:rPr lang="zh-TW" altLang="en-US" smtClean="0"/>
              <a:t>‹#›</a:t>
            </a:fld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8365" y="165693"/>
            <a:ext cx="2272918" cy="622582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282" y="3198952"/>
            <a:ext cx="8830907" cy="39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271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04497" y="126125"/>
            <a:ext cx="11130455" cy="709448"/>
          </a:xfrm>
        </p:spPr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22889" y="1053115"/>
            <a:ext cx="11064765" cy="5063906"/>
          </a:xfrm>
        </p:spPr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2pPr>
            <a:lvl3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3pPr>
            <a:lvl4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4pPr>
            <a:lvl5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9/12/2022</a:t>
            </a:fld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8831318" y="6356350"/>
            <a:ext cx="2743200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圖片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985" b="35737"/>
          <a:stretch/>
        </p:blipFill>
        <p:spPr>
          <a:xfrm>
            <a:off x="376494" y="793102"/>
            <a:ext cx="8830907" cy="102637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8365" y="165693"/>
            <a:ext cx="2272918" cy="622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0299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57200" y="0"/>
            <a:ext cx="10896600" cy="7409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72965" y="977462"/>
            <a:ext cx="11177751" cy="51995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9/12/2022</a:t>
            </a:fld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925910" y="634058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圖片 6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8365" y="165693"/>
            <a:ext cx="2272918" cy="622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8288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5" r:id="rId1"/>
    <p:sldLayoutId id="2147483736" r:id="rId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30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9.xml"/><Relationship Id="rId5" Type="http://schemas.openxmlformats.org/officeDocument/2006/relationships/slide" Target="slide18.xml"/><Relationship Id="rId4" Type="http://schemas.openxmlformats.org/officeDocument/2006/relationships/slide" Target="slide20.xml"/><Relationship Id="rId9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slide" Target="slide20.xml"/><Relationship Id="rId4" Type="http://schemas.openxmlformats.org/officeDocument/2006/relationships/slide" Target="slide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slide" Target="slide2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0.xml"/><Relationship Id="rId5" Type="http://schemas.openxmlformats.org/officeDocument/2006/relationships/image" Target="../media/image43.jpg"/><Relationship Id="rId4" Type="http://schemas.openxmlformats.org/officeDocument/2006/relationships/slide" Target="slide2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6.png"/><Relationship Id="rId4" Type="http://schemas.openxmlformats.org/officeDocument/2006/relationships/slide" Target="slide2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slide" Target="slide2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slide" Target="slide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slide" Target="slide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4" Type="http://schemas.openxmlformats.org/officeDocument/2006/relationships/slide" Target="slide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" Target="slide11.xml"/><Relationship Id="rId3" Type="http://schemas.openxmlformats.org/officeDocument/2006/relationships/image" Target="../media/image8.png"/><Relationship Id="rId7" Type="http://schemas.openxmlformats.org/officeDocument/2006/relationships/slide" Target="slide10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9.xml"/><Relationship Id="rId5" Type="http://schemas.openxmlformats.org/officeDocument/2006/relationships/slide" Target="slide12.xml"/><Relationship Id="rId4" Type="http://schemas.openxmlformats.org/officeDocument/2006/relationships/slide" Target="slide23.xml"/><Relationship Id="rId9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slide" Target="slid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slide" Target="slide12.xml"/><Relationship Id="rId4" Type="http://schemas.openxmlformats.org/officeDocument/2006/relationships/slide" Target="slide2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9264743"/>
              </p:ext>
            </p:extLst>
          </p:nvPr>
        </p:nvGraphicFramePr>
        <p:xfrm>
          <a:off x="1349292" y="4068848"/>
          <a:ext cx="9106037" cy="111252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693462">
                  <a:extLst>
                    <a:ext uri="{9D8B030D-6E8A-4147-A177-3AD203B41FA5}">
                      <a16:colId xmlns:a16="http://schemas.microsoft.com/office/drawing/2014/main" val="1685814092"/>
                    </a:ext>
                  </a:extLst>
                </a:gridCol>
                <a:gridCol w="7412575">
                  <a:extLst>
                    <a:ext uri="{9D8B030D-6E8A-4147-A177-3AD203B41FA5}">
                      <a16:colId xmlns:a16="http://schemas.microsoft.com/office/drawing/2014/main" val="15457328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TW" sz="1800" dirty="0"/>
                        <a:t>Product Owner</a:t>
                      </a:r>
                      <a:endParaRPr lang="zh-TW" altLang="en-US" b="1" dirty="0">
                        <a:solidFill>
                          <a:sysClr val="windowText" lastClr="00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孫培然</a:t>
                      </a:r>
                      <a:endParaRPr lang="en-US" altLang="zh-TW" sz="18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47941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800" dirty="0"/>
                        <a:t>Scrum</a:t>
                      </a:r>
                      <a:r>
                        <a:rPr lang="en-US" altLang="zh-TW" sz="1800" baseline="0" dirty="0"/>
                        <a:t> Master</a:t>
                      </a:r>
                      <a:r>
                        <a:rPr lang="en-US" altLang="zh-TW" sz="1800" dirty="0"/>
                        <a:t> </a:t>
                      </a:r>
                      <a:endParaRPr lang="zh-TW" altLang="en-US" b="1" dirty="0">
                        <a:solidFill>
                          <a:sysClr val="windowText" lastClr="00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TW" sz="1800" b="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22105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Scrum Team</a:t>
                      </a:r>
                      <a:endParaRPr lang="zh-TW" altLang="en-US" b="1" dirty="0">
                        <a:solidFill>
                          <a:sysClr val="windowText" lastClr="00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b="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沈汶芳</a:t>
                      </a:r>
                      <a:endParaRPr lang="en-US" altLang="zh-TW" sz="1800" b="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2058652"/>
                  </a:ext>
                </a:extLst>
              </a:tr>
            </a:tbl>
          </a:graphicData>
        </a:graphic>
      </p:graphicFrame>
      <p:sp>
        <p:nvSpPr>
          <p:cNvPr id="3" name="標題 2"/>
          <p:cNvSpPr>
            <a:spLocks noGrp="1"/>
          </p:cNvSpPr>
          <p:nvPr>
            <p:ph type="ctrTitle"/>
          </p:nvPr>
        </p:nvSpPr>
        <p:spPr>
          <a:xfrm>
            <a:off x="954828" y="973072"/>
            <a:ext cx="9738050" cy="2387600"/>
          </a:xfrm>
        </p:spPr>
        <p:txBody>
          <a:bodyPr/>
          <a:lstStyle/>
          <a:p>
            <a:r>
              <a:rPr lang="zh-TW" altLang="en-US" b="1" dirty="0"/>
              <a:t>系統設計書</a:t>
            </a:r>
            <a:r>
              <a:rPr lang="en-US" altLang="zh-TW" b="1" dirty="0"/>
              <a:t>—</a:t>
            </a:r>
            <a:r>
              <a:rPr lang="zh-TW" altLang="en-US" b="1" dirty="0"/>
              <a:t>檢傷分類系統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47527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949F6C64-69FF-4B80-832C-78143D3628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9682" y="1024020"/>
            <a:ext cx="8197038" cy="5210449"/>
          </a:xfrm>
          <a:prstGeom prst="rect">
            <a:avLst/>
          </a:prstGeom>
        </p:spPr>
      </p:pic>
      <p:sp>
        <p:nvSpPr>
          <p:cNvPr id="22" name="矩形 21">
            <a:extLst>
              <a:ext uri="{FF2B5EF4-FFF2-40B4-BE49-F238E27FC236}">
                <a16:creationId xmlns:a16="http://schemas.microsoft.com/office/drawing/2014/main" id="{6FC5648C-46D1-4954-9A06-7AAE723AEF4E}"/>
              </a:ext>
            </a:extLst>
          </p:cNvPr>
          <p:cNvSpPr/>
          <p:nvPr/>
        </p:nvSpPr>
        <p:spPr>
          <a:xfrm>
            <a:off x="5984111" y="2441062"/>
            <a:ext cx="3657599" cy="2679925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20" name="表格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769865"/>
              </p:ext>
            </p:extLst>
          </p:nvPr>
        </p:nvGraphicFramePr>
        <p:xfrm>
          <a:off x="71172" y="1709542"/>
          <a:ext cx="3529094" cy="146304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528643">
                  <a:extLst>
                    <a:ext uri="{9D8B030D-6E8A-4147-A177-3AD203B41FA5}">
                      <a16:colId xmlns:a16="http://schemas.microsoft.com/office/drawing/2014/main" val="763461181"/>
                    </a:ext>
                  </a:extLst>
                </a:gridCol>
                <a:gridCol w="3000451">
                  <a:extLst>
                    <a:ext uri="{9D8B030D-6E8A-4147-A177-3AD203B41FA5}">
                      <a16:colId xmlns:a16="http://schemas.microsoft.com/office/drawing/2014/main" val="4214860024"/>
                    </a:ext>
                  </a:extLst>
                </a:gridCol>
              </a:tblGrid>
              <a:tr h="337313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事件名稱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2880104"/>
                  </a:ext>
                </a:extLst>
              </a:tr>
              <a:tr h="359726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+mn-lt"/>
                          <a:ea typeface="微軟正黑體" panose="020B0604030504040204" pitchFamily="34" charset="-120"/>
                        </a:rPr>
                        <a:t>1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700" kern="120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onModicyTriageClick</a:t>
                      </a:r>
                      <a:r>
                        <a:rPr lang="en-US" altLang="zh-TW" sz="17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($event)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6755730"/>
                  </a:ext>
                </a:extLst>
              </a:tr>
              <a:tr h="359726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+mn-lt"/>
                          <a:ea typeface="微軟正黑體" panose="020B0604030504040204" pitchFamily="34" charset="-12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700" kern="120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onModifyTriageSave</a:t>
                      </a:r>
                      <a:r>
                        <a:rPr lang="en-US" altLang="zh-TW" sz="17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($event)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947645"/>
                  </a:ext>
                </a:extLst>
              </a:tr>
              <a:tr h="359726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+mn-lt"/>
                          <a:ea typeface="微軟正黑體" panose="020B0604030504040204" pitchFamily="34" charset="-12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700" kern="120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onModifyTriageCancel</a:t>
                      </a:r>
                      <a:r>
                        <a:rPr lang="en-US" altLang="zh-TW" sz="17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($event)</a:t>
                      </a:r>
                      <a:endParaRPr lang="zh-TW" altLang="en-US" sz="1700" kern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9587209"/>
                  </a:ext>
                </a:extLst>
              </a:tr>
            </a:tbl>
          </a:graphicData>
        </a:graphic>
      </p:graphicFrame>
      <p:sp>
        <p:nvSpPr>
          <p:cNvPr id="16" name="標題 1"/>
          <p:cNvSpPr txBox="1">
            <a:spLocks/>
          </p:cNvSpPr>
          <p:nvPr/>
        </p:nvSpPr>
        <p:spPr>
          <a:xfrm>
            <a:off x="376494" y="-87409"/>
            <a:ext cx="8900510" cy="11746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1.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UI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&amp;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Event Binding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(8/27)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31FDCB66-5D69-46B0-9020-50EC7B3CD8CC}"/>
              </a:ext>
            </a:extLst>
          </p:cNvPr>
          <p:cNvSpPr/>
          <p:nvPr/>
        </p:nvSpPr>
        <p:spPr>
          <a:xfrm>
            <a:off x="9001834" y="4690606"/>
            <a:ext cx="275170" cy="24578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bg1"/>
                </a:solidFill>
              </a:rPr>
              <a:t>2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C0426D95-3ECB-4C94-8ED7-D2E28B302C62}"/>
              </a:ext>
            </a:extLst>
          </p:cNvPr>
          <p:cNvSpPr/>
          <p:nvPr/>
        </p:nvSpPr>
        <p:spPr>
          <a:xfrm>
            <a:off x="7109997" y="2190511"/>
            <a:ext cx="1591828" cy="3760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/>
              <a:t>TriageDialog</a:t>
            </a:r>
            <a:endParaRPr lang="zh-TW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AFDEEA80-F688-4D15-ACB9-AE1FCD94DE2A}"/>
              </a:ext>
            </a:extLst>
          </p:cNvPr>
          <p:cNvSpPr/>
          <p:nvPr/>
        </p:nvSpPr>
        <p:spPr>
          <a:xfrm>
            <a:off x="-3614218" y="0"/>
            <a:ext cx="3403198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2000"/>
              </a:lnSpc>
            </a:pPr>
            <a:endParaRPr lang="zh-TW" altLang="en-US" sz="12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lnSpc>
                <a:spcPts val="2000"/>
              </a:lnSpc>
              <a:buFont typeface="+mj-lt"/>
              <a:buAutoNum type="arabicPeriod"/>
            </a:pPr>
            <a:r>
              <a:rPr lang="zh-TW" altLang="en-US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檢傷分類系統</a:t>
            </a:r>
            <a:br>
              <a:rPr lang="en-US" altLang="zh-TW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</a:t>
            </a:r>
            <a:r>
              <a:rPr lang="en-US" altLang="zh-TW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1-1 </a:t>
            </a:r>
            <a:r>
              <a:rPr lang="zh-TW" altLang="en-US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檢傷分類</a:t>
            </a:r>
            <a:br>
              <a:rPr lang="en-US" altLang="zh-TW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</a:t>
            </a:r>
            <a:r>
              <a:rPr lang="zh-TW" altLang="en-US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*</a:t>
            </a:r>
            <a:r>
              <a:rPr lang="en-US" altLang="zh-TW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(1)</a:t>
            </a:r>
            <a:r>
              <a:rPr lang="zh-TW" altLang="en-US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可讀卡</a:t>
            </a:r>
            <a:br>
              <a:rPr lang="en-US" altLang="zh-TW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*</a:t>
            </a:r>
            <a:r>
              <a:rPr lang="en-US" altLang="zh-TW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(2)</a:t>
            </a:r>
            <a:r>
              <a:rPr lang="zh-TW" altLang="en-US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可連接生命徵象儀器並帶入到指定位置</a:t>
            </a:r>
            <a:endParaRPr lang="en-US" altLang="zh-TW" sz="12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>
              <a:lnSpc>
                <a:spcPts val="2000"/>
              </a:lnSpc>
            </a:pPr>
            <a:r>
              <a:rPr lang="en-US" altLang="zh-TW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*(3)</a:t>
            </a:r>
            <a:r>
              <a:rPr lang="zh-TW" altLang="en-US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科別</a:t>
            </a:r>
            <a:r>
              <a:rPr lang="en-US" altLang="zh-TW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  <a:r>
              <a:rPr lang="zh-TW" altLang="en-US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大分類</a:t>
            </a:r>
            <a:r>
              <a:rPr lang="en-US" altLang="zh-TW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  <a:r>
              <a:rPr lang="zh-TW" altLang="en-US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主訴</a:t>
            </a:r>
            <a:r>
              <a:rPr lang="en-US" altLang="zh-TW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  <a:r>
              <a:rPr lang="zh-TW" altLang="en-US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判斷依據</a:t>
            </a:r>
            <a:endParaRPr lang="en-US" altLang="zh-TW" sz="12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>
              <a:lnSpc>
                <a:spcPts val="2000"/>
              </a:lnSpc>
            </a:pPr>
            <a:r>
              <a:rPr lang="en-US" altLang="zh-TW" sz="12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</a:t>
            </a:r>
            <a:r>
              <a:rPr lang="en-US" altLang="zh-TW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*(4)</a:t>
            </a:r>
            <a:r>
              <a:rPr lang="zh-TW" altLang="en-US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可</a:t>
            </a:r>
            <a:r>
              <a:rPr lang="zh-TW" altLang="en-US" sz="12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修改</a:t>
            </a:r>
            <a:r>
              <a:rPr lang="zh-TW" altLang="en-US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查詢刪除檢愓分級項目</a:t>
            </a:r>
            <a:endParaRPr lang="en-US" altLang="zh-TW" sz="12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ts val="2000"/>
              </a:lnSpc>
            </a:pPr>
            <a:r>
              <a:rPr lang="en-US" altLang="zh-TW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	1</a:t>
            </a:r>
            <a:r>
              <a:rPr lang="en-US" altLang="zh-TW" sz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-2</a:t>
            </a:r>
            <a:r>
              <a:rPr lang="zh-TW" altLang="en-US" sz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檢傷其他</a:t>
            </a:r>
            <a:endParaRPr lang="en-US" altLang="zh-TW" sz="12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ts val="2000"/>
              </a:lnSpc>
            </a:pPr>
            <a:r>
              <a:rPr lang="zh-TW" altLang="en-US" sz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      * 自動帶入到院時間</a:t>
            </a:r>
            <a:r>
              <a:rPr lang="en-US" altLang="zh-TW" sz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為跳出傳染病通報視窗</a:t>
            </a:r>
            <a:r>
              <a:rPr lang="en-US" altLang="zh-TW" sz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pPr>
              <a:lnSpc>
                <a:spcPts val="2000"/>
              </a:lnSpc>
            </a:pPr>
            <a:r>
              <a:rPr lang="zh-TW" altLang="en-US" sz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     * 身高體重的數值會帶入護理評估</a:t>
            </a:r>
            <a:r>
              <a:rPr lang="en-US" altLang="zh-TW" sz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sz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營養評估計算</a:t>
            </a:r>
            <a:r>
              <a:rPr lang="en-US" altLang="zh-TW" sz="1200" dirty="0" err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bmi</a:t>
            </a:r>
            <a:br>
              <a:rPr lang="en-US" altLang="zh-TW" sz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</a:t>
            </a:r>
            <a:r>
              <a:rPr lang="en-US" altLang="zh-TW" sz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1-3</a:t>
            </a:r>
            <a:r>
              <a:rPr lang="zh-TW" altLang="en-US" sz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高危險性機轉</a:t>
            </a:r>
            <a:r>
              <a:rPr lang="en-US" altLang="zh-TW" sz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endParaRPr lang="zh-TW" altLang="en-US" sz="12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>
              <a:lnSpc>
                <a:spcPts val="2000"/>
              </a:lnSpc>
            </a:pPr>
            <a:r>
              <a:rPr lang="zh-TW" altLang="en-US" sz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*  如果在檢傷分類中填選外科才會出現的畫面</a:t>
            </a:r>
          </a:p>
          <a:p>
            <a:pPr lvl="1">
              <a:lnSpc>
                <a:spcPts val="2000"/>
              </a:lnSpc>
            </a:pPr>
            <a:r>
              <a:rPr lang="zh-TW" altLang="en-US" sz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</a:t>
            </a:r>
            <a:r>
              <a:rPr lang="en-US" altLang="zh-TW" sz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1-4</a:t>
            </a:r>
            <a:r>
              <a:rPr lang="zh-TW" altLang="en-US" sz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護理評估 </a:t>
            </a:r>
          </a:p>
          <a:p>
            <a:pPr lvl="1">
              <a:lnSpc>
                <a:spcPts val="2000"/>
              </a:lnSpc>
            </a:pPr>
            <a:r>
              <a:rPr lang="zh-TW" altLang="en-US" sz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* 用</a:t>
            </a:r>
            <a:r>
              <a:rPr lang="en-US" altLang="zh-TW" sz="1200" dirty="0" err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tabview</a:t>
            </a:r>
            <a:r>
              <a:rPr lang="zh-TW" altLang="en-US" sz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分成四大評估項目</a:t>
            </a:r>
          </a:p>
          <a:p>
            <a:pPr lvl="1">
              <a:lnSpc>
                <a:spcPts val="2000"/>
              </a:lnSpc>
            </a:pPr>
            <a:r>
              <a:rPr lang="zh-TW" altLang="en-US" sz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* 其中的壓瘡、疼痛評估需要點擊圖片，來選擇部位</a:t>
            </a:r>
          </a:p>
          <a:p>
            <a:pPr lvl="1">
              <a:lnSpc>
                <a:spcPts val="2000"/>
              </a:lnSpc>
            </a:pPr>
            <a:r>
              <a:rPr lang="zh-TW" altLang="en-US" sz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* 疼痛評估在選擇完評估種類後會出現評估的數值供使用者選擇</a:t>
            </a:r>
            <a:br>
              <a:rPr lang="en-US" altLang="zh-TW" sz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endParaRPr lang="zh-TW" altLang="en-US" sz="12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ED1ED98-CBB6-4B25-9C4D-857DAA4B5DE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91" t="17080"/>
          <a:stretch/>
        </p:blipFill>
        <p:spPr>
          <a:xfrm>
            <a:off x="12344878" y="1021945"/>
            <a:ext cx="8822807" cy="5686644"/>
          </a:xfrm>
          <a:prstGeom prst="rect">
            <a:avLst/>
          </a:prstGeom>
        </p:spPr>
      </p:pic>
      <p:sp>
        <p:nvSpPr>
          <p:cNvPr id="10" name="內容版面配置區 3">
            <a:extLst>
              <a:ext uri="{FF2B5EF4-FFF2-40B4-BE49-F238E27FC236}">
                <a16:creationId xmlns:a16="http://schemas.microsoft.com/office/drawing/2014/main" id="{7ACCAA6F-C34C-4412-A4AE-38EA4B8A25A0}"/>
              </a:ext>
            </a:extLst>
          </p:cNvPr>
          <p:cNvSpPr txBox="1">
            <a:spLocks/>
          </p:cNvSpPr>
          <p:nvPr/>
        </p:nvSpPr>
        <p:spPr>
          <a:xfrm>
            <a:off x="12853591" y="416198"/>
            <a:ext cx="3902690" cy="6057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TW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cs typeface="Calibri" panose="020F0502020204030204" pitchFamily="34" charset="0"/>
              </a:rPr>
              <a:t>原系統畫面</a:t>
            </a:r>
            <a:r>
              <a:rPr lang="en-US" altLang="zh-TW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cs typeface="Calibri" panose="020F0502020204030204" pitchFamily="34" charset="0"/>
              </a:rPr>
              <a:t>—</a:t>
            </a:r>
            <a:r>
              <a:rPr lang="zh-TW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cs typeface="Calibri" panose="020F0502020204030204" pitchFamily="34" charset="0"/>
              </a:rPr>
              <a:t>修改分級</a:t>
            </a:r>
            <a:endParaRPr lang="en-US" altLang="zh-TW" sz="2400" dirty="0">
              <a:solidFill>
                <a:schemeClr val="tx1">
                  <a:lumMod val="95000"/>
                  <a:lumOff val="5000"/>
                </a:schemeClr>
              </a:solidFill>
              <a:latin typeface="+mn-lt"/>
              <a:cs typeface="Calibri" panose="020F0502020204030204" pitchFamily="34" charset="0"/>
            </a:endParaRPr>
          </a:p>
        </p:txBody>
      </p:sp>
      <p:sp>
        <p:nvSpPr>
          <p:cNvPr id="17" name="橢圓 16">
            <a:extLst>
              <a:ext uri="{FF2B5EF4-FFF2-40B4-BE49-F238E27FC236}">
                <a16:creationId xmlns:a16="http://schemas.microsoft.com/office/drawing/2014/main" id="{DA3EEA54-4CED-4A1C-B631-68F6EF7AF640}"/>
              </a:ext>
            </a:extLst>
          </p:cNvPr>
          <p:cNvSpPr/>
          <p:nvPr/>
        </p:nvSpPr>
        <p:spPr>
          <a:xfrm>
            <a:off x="11013905" y="2687850"/>
            <a:ext cx="275170" cy="24578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bg1"/>
                </a:solidFill>
              </a:rPr>
              <a:t>1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15" name="橢圓 14">
            <a:extLst>
              <a:ext uri="{FF2B5EF4-FFF2-40B4-BE49-F238E27FC236}">
                <a16:creationId xmlns:a16="http://schemas.microsoft.com/office/drawing/2014/main" id="{DFFD7A59-8E9F-42F0-AC31-8024C11FB0D0}"/>
              </a:ext>
            </a:extLst>
          </p:cNvPr>
          <p:cNvSpPr/>
          <p:nvPr/>
        </p:nvSpPr>
        <p:spPr>
          <a:xfrm>
            <a:off x="9411308" y="4690606"/>
            <a:ext cx="275170" cy="24578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bg1"/>
                </a:solidFill>
              </a:rPr>
              <a:t>3</a:t>
            </a:r>
            <a:endParaRPr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0185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949F6C64-69FF-4B80-832C-78143D3628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5241" y="1098183"/>
            <a:ext cx="8235227" cy="5192677"/>
          </a:xfrm>
          <a:prstGeom prst="rect">
            <a:avLst/>
          </a:prstGeom>
        </p:spPr>
      </p:pic>
      <p:sp>
        <p:nvSpPr>
          <p:cNvPr id="22" name="矩形 21">
            <a:extLst>
              <a:ext uri="{FF2B5EF4-FFF2-40B4-BE49-F238E27FC236}">
                <a16:creationId xmlns:a16="http://schemas.microsoft.com/office/drawing/2014/main" id="{6FC5648C-46D1-4954-9A06-7AAE723AEF4E}"/>
              </a:ext>
            </a:extLst>
          </p:cNvPr>
          <p:cNvSpPr/>
          <p:nvPr/>
        </p:nvSpPr>
        <p:spPr>
          <a:xfrm>
            <a:off x="6861679" y="3078865"/>
            <a:ext cx="1808153" cy="1329261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標題 1"/>
          <p:cNvSpPr txBox="1">
            <a:spLocks/>
          </p:cNvSpPr>
          <p:nvPr/>
        </p:nvSpPr>
        <p:spPr>
          <a:xfrm>
            <a:off x="376494" y="-87409"/>
            <a:ext cx="8900510" cy="11746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1.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UI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&amp;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Event Binding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(9/27)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C0426D95-3ECB-4C94-8ED7-D2E28B302C62}"/>
              </a:ext>
            </a:extLst>
          </p:cNvPr>
          <p:cNvSpPr/>
          <p:nvPr/>
        </p:nvSpPr>
        <p:spPr>
          <a:xfrm>
            <a:off x="7265932" y="2778739"/>
            <a:ext cx="1591828" cy="3760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/>
              <a:t>TriageDialog</a:t>
            </a:r>
            <a:endParaRPr lang="zh-TW" altLang="en-US" dirty="0"/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C6AB43AC-255C-49E3-8944-E2C8945F35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2857665"/>
              </p:ext>
            </p:extLst>
          </p:nvPr>
        </p:nvGraphicFramePr>
        <p:xfrm>
          <a:off x="71172" y="1709542"/>
          <a:ext cx="3529094" cy="146304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528643">
                  <a:extLst>
                    <a:ext uri="{9D8B030D-6E8A-4147-A177-3AD203B41FA5}">
                      <a16:colId xmlns:a16="http://schemas.microsoft.com/office/drawing/2014/main" val="763461181"/>
                    </a:ext>
                  </a:extLst>
                </a:gridCol>
                <a:gridCol w="3000451">
                  <a:extLst>
                    <a:ext uri="{9D8B030D-6E8A-4147-A177-3AD203B41FA5}">
                      <a16:colId xmlns:a16="http://schemas.microsoft.com/office/drawing/2014/main" val="4214860024"/>
                    </a:ext>
                  </a:extLst>
                </a:gridCol>
              </a:tblGrid>
              <a:tr h="337313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事件名稱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2880104"/>
                  </a:ext>
                </a:extLst>
              </a:tr>
              <a:tr h="359726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+mn-lt"/>
                          <a:ea typeface="微軟正黑體" panose="020B0604030504040204" pitchFamily="34" charset="-120"/>
                        </a:rPr>
                        <a:t>1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700" kern="120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onRemoveTriageClick</a:t>
                      </a:r>
                      <a:r>
                        <a:rPr lang="en-US" altLang="zh-TW" sz="17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($event)</a:t>
                      </a:r>
                      <a:endParaRPr lang="zh-TW" altLang="en-US" sz="1700" kern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6755730"/>
                  </a:ext>
                </a:extLst>
              </a:tr>
              <a:tr h="359726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+mn-lt"/>
                          <a:ea typeface="微軟正黑體" panose="020B0604030504040204" pitchFamily="34" charset="-12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700" kern="120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onRemoveTriageSave</a:t>
                      </a:r>
                      <a:r>
                        <a:rPr lang="en-US" altLang="zh-TW" sz="17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($event)</a:t>
                      </a:r>
                      <a:endParaRPr lang="zh-TW" altLang="en-US" sz="1700" kern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6722195"/>
                  </a:ext>
                </a:extLst>
              </a:tr>
              <a:tr h="359726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+mn-lt"/>
                          <a:ea typeface="微軟正黑體" panose="020B0604030504040204" pitchFamily="34" charset="-12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700" kern="120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onRemoveTriageCancel</a:t>
                      </a:r>
                      <a:r>
                        <a:rPr lang="en-US" altLang="zh-TW" sz="17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($event)</a:t>
                      </a:r>
                      <a:endParaRPr lang="zh-TW" altLang="en-US" sz="1700" kern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8236991"/>
                  </a:ext>
                </a:extLst>
              </a:tr>
            </a:tbl>
          </a:graphicData>
        </a:graphic>
      </p:graphicFrame>
      <p:sp>
        <p:nvSpPr>
          <p:cNvPr id="8" name="橢圓 7">
            <a:extLst>
              <a:ext uri="{FF2B5EF4-FFF2-40B4-BE49-F238E27FC236}">
                <a16:creationId xmlns:a16="http://schemas.microsoft.com/office/drawing/2014/main" id="{48D4D693-C8E3-4585-B798-7D58E9EC20F3}"/>
              </a:ext>
            </a:extLst>
          </p:cNvPr>
          <p:cNvSpPr/>
          <p:nvPr/>
        </p:nvSpPr>
        <p:spPr>
          <a:xfrm>
            <a:off x="11549132" y="2727939"/>
            <a:ext cx="275170" cy="24578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bg1"/>
                </a:solidFill>
              </a:rPr>
              <a:t>1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6674FB4E-A47D-436B-AB1A-2C4780C47D8D}"/>
              </a:ext>
            </a:extLst>
          </p:cNvPr>
          <p:cNvSpPr/>
          <p:nvPr/>
        </p:nvSpPr>
        <p:spPr>
          <a:xfrm>
            <a:off x="8015546" y="3887402"/>
            <a:ext cx="275170" cy="24578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bg1"/>
                </a:solidFill>
              </a:rPr>
              <a:t>2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A9A1D7DA-771C-4593-9FFB-6FA895F602BD}"/>
              </a:ext>
            </a:extLst>
          </p:cNvPr>
          <p:cNvSpPr/>
          <p:nvPr/>
        </p:nvSpPr>
        <p:spPr>
          <a:xfrm>
            <a:off x="8422589" y="3889332"/>
            <a:ext cx="275170" cy="24578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bg1"/>
                </a:solidFill>
              </a:rPr>
              <a:t>3</a:t>
            </a:r>
            <a:endParaRPr lang="zh-TW" altLang="en-US" dirty="0">
              <a:solidFill>
                <a:schemeClr val="bg1"/>
              </a:solidFill>
            </a:endParaRP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CDC49025-5194-43A3-B9F2-56690500CCC9}"/>
              </a:ext>
            </a:extLst>
          </p:cNvPr>
          <p:cNvGrpSpPr/>
          <p:nvPr/>
        </p:nvGrpSpPr>
        <p:grpSpPr>
          <a:xfrm>
            <a:off x="12455187" y="-226898"/>
            <a:ext cx="8961526" cy="5770777"/>
            <a:chOff x="12455187" y="-226898"/>
            <a:chExt cx="8961526" cy="5770777"/>
          </a:xfrm>
        </p:grpSpPr>
        <p:pic>
          <p:nvPicPr>
            <p:cNvPr id="12" name="圖片 5">
              <a:extLst>
                <a:ext uri="{FF2B5EF4-FFF2-40B4-BE49-F238E27FC236}">
                  <a16:creationId xmlns:a16="http://schemas.microsoft.com/office/drawing/2014/main" id="{237916FE-11D2-4030-8C7D-06516A72FB0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455187" y="-226898"/>
              <a:ext cx="8961526" cy="5770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CB6FFE39-1187-4632-BDBC-B6F1D39141E6}"/>
                </a:ext>
              </a:extLst>
            </p:cNvPr>
            <p:cNvSpPr/>
            <p:nvPr/>
          </p:nvSpPr>
          <p:spPr>
            <a:xfrm>
              <a:off x="19093869" y="4868314"/>
              <a:ext cx="640966" cy="46123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209459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949F6C64-69FF-4B80-832C-78143D3628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1399" y="1152747"/>
            <a:ext cx="8113605" cy="4952994"/>
          </a:xfrm>
          <a:prstGeom prst="rect">
            <a:avLst/>
          </a:prstGeom>
        </p:spPr>
      </p:pic>
      <p:graphicFrame>
        <p:nvGraphicFramePr>
          <p:cNvPr id="20" name="表格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0782678"/>
              </p:ext>
            </p:extLst>
          </p:nvPr>
        </p:nvGraphicFramePr>
        <p:xfrm>
          <a:off x="13238" y="1731981"/>
          <a:ext cx="3650953" cy="73152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546897">
                  <a:extLst>
                    <a:ext uri="{9D8B030D-6E8A-4147-A177-3AD203B41FA5}">
                      <a16:colId xmlns:a16="http://schemas.microsoft.com/office/drawing/2014/main" val="763461181"/>
                    </a:ext>
                  </a:extLst>
                </a:gridCol>
                <a:gridCol w="3104056">
                  <a:extLst>
                    <a:ext uri="{9D8B030D-6E8A-4147-A177-3AD203B41FA5}">
                      <a16:colId xmlns:a16="http://schemas.microsoft.com/office/drawing/2014/main" val="4214860024"/>
                    </a:ext>
                  </a:extLst>
                </a:gridCol>
              </a:tblGrid>
              <a:tr h="337313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事件名稱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2880104"/>
                  </a:ext>
                </a:extLst>
              </a:tr>
              <a:tr h="359726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+mn-lt"/>
                          <a:ea typeface="微軟正黑體" panose="020B0604030504040204" pitchFamily="34" charset="-120"/>
                        </a:rPr>
                        <a:t>1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700" kern="120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onDiseaseUrlClick</a:t>
                      </a:r>
                      <a:r>
                        <a:rPr lang="en-US" altLang="zh-TW" sz="17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($event)</a:t>
                      </a:r>
                      <a:endParaRPr lang="zh-TW" altLang="en-US" sz="1700" kern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6755730"/>
                  </a:ext>
                </a:extLst>
              </a:tr>
            </a:tbl>
          </a:graphicData>
        </a:graphic>
      </p:graphicFrame>
      <p:sp>
        <p:nvSpPr>
          <p:cNvPr id="16" name="標題 1"/>
          <p:cNvSpPr txBox="1">
            <a:spLocks/>
          </p:cNvSpPr>
          <p:nvPr/>
        </p:nvSpPr>
        <p:spPr>
          <a:xfrm>
            <a:off x="376494" y="-87409"/>
            <a:ext cx="8900510" cy="11746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1.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UI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&amp;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Event Binding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(10/27)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31FDCB66-5D69-46B0-9020-50EC7B3CD8CC}"/>
              </a:ext>
            </a:extLst>
          </p:cNvPr>
          <p:cNvSpPr/>
          <p:nvPr/>
        </p:nvSpPr>
        <p:spPr>
          <a:xfrm>
            <a:off x="6890892" y="4328735"/>
            <a:ext cx="275170" cy="24578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bg1"/>
                </a:solidFill>
              </a:rPr>
              <a:t>1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231B7C61-9289-4453-AF9E-99FD91BE61D0}"/>
              </a:ext>
            </a:extLst>
          </p:cNvPr>
          <p:cNvSpPr/>
          <p:nvPr/>
        </p:nvSpPr>
        <p:spPr>
          <a:xfrm>
            <a:off x="3958542" y="2361234"/>
            <a:ext cx="7755038" cy="3759867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249300F3-940E-48A3-83DD-760576C5A0C2}"/>
              </a:ext>
            </a:extLst>
          </p:cNvPr>
          <p:cNvSpPr/>
          <p:nvPr/>
        </p:nvSpPr>
        <p:spPr>
          <a:xfrm>
            <a:off x="9537976" y="2087458"/>
            <a:ext cx="1591828" cy="3760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/>
              <a:t>DiseaseReport</a:t>
            </a:r>
            <a:endParaRPr lang="zh-TW" altLang="en-US" dirty="0"/>
          </a:p>
        </p:txBody>
      </p:sp>
      <p:pic>
        <p:nvPicPr>
          <p:cNvPr id="27" name="圖片 26">
            <a:extLst>
              <a:ext uri="{FF2B5EF4-FFF2-40B4-BE49-F238E27FC236}">
                <a16:creationId xmlns:a16="http://schemas.microsoft.com/office/drawing/2014/main" id="{6212CF92-3825-4BE3-AEE5-78332F4E4B0C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31222" y="1731981"/>
            <a:ext cx="8113607" cy="4469537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內容版面配置區 3">
            <a:extLst>
              <a:ext uri="{FF2B5EF4-FFF2-40B4-BE49-F238E27FC236}">
                <a16:creationId xmlns:a16="http://schemas.microsoft.com/office/drawing/2014/main" id="{0F3738B6-D7D9-43B0-AAFE-B80BFE2518D6}"/>
              </a:ext>
            </a:extLst>
          </p:cNvPr>
          <p:cNvSpPr txBox="1">
            <a:spLocks/>
          </p:cNvSpPr>
          <p:nvPr/>
        </p:nvSpPr>
        <p:spPr>
          <a:xfrm>
            <a:off x="12830830" y="599599"/>
            <a:ext cx="3902690" cy="6057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TW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cs typeface="Calibri" panose="020F0502020204030204" pitchFamily="34" charset="0"/>
              </a:rPr>
              <a:t>原系統畫面</a:t>
            </a:r>
            <a:r>
              <a:rPr lang="en-US" altLang="zh-TW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cs typeface="Calibri" panose="020F0502020204030204" pitchFamily="34" charset="0"/>
              </a:rPr>
              <a:t>—</a:t>
            </a:r>
            <a:r>
              <a:rPr lang="zh-TW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cs typeface="Calibri" panose="020F0502020204030204" pitchFamily="34" charset="0"/>
              </a:rPr>
              <a:t>傳染病篩檢</a:t>
            </a:r>
            <a:endParaRPr lang="en-US" altLang="zh-TW" sz="2400" dirty="0">
              <a:solidFill>
                <a:schemeClr val="tx1">
                  <a:lumMod val="95000"/>
                  <a:lumOff val="5000"/>
                </a:schemeClr>
              </a:solidFill>
              <a:latin typeface="+mn-lt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6059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表格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1603482"/>
              </p:ext>
            </p:extLst>
          </p:nvPr>
        </p:nvGraphicFramePr>
        <p:xfrm>
          <a:off x="71172" y="1709542"/>
          <a:ext cx="3529094" cy="73152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528643">
                  <a:extLst>
                    <a:ext uri="{9D8B030D-6E8A-4147-A177-3AD203B41FA5}">
                      <a16:colId xmlns:a16="http://schemas.microsoft.com/office/drawing/2014/main" val="763461181"/>
                    </a:ext>
                  </a:extLst>
                </a:gridCol>
                <a:gridCol w="3000451">
                  <a:extLst>
                    <a:ext uri="{9D8B030D-6E8A-4147-A177-3AD203B41FA5}">
                      <a16:colId xmlns:a16="http://schemas.microsoft.com/office/drawing/2014/main" val="4214860024"/>
                    </a:ext>
                  </a:extLst>
                </a:gridCol>
              </a:tblGrid>
              <a:tr h="337313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事件名稱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28801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+mn-lt"/>
                          <a:ea typeface="微軟正黑體" panose="020B0604030504040204" pitchFamily="34" charset="-120"/>
                        </a:rPr>
                        <a:t>1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700" kern="120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onIsFullAnswerClick</a:t>
                      </a:r>
                      <a:r>
                        <a:rPr lang="en-US" altLang="zh-TW" sz="17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($event)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6755730"/>
                  </a:ext>
                </a:extLst>
              </a:tr>
            </a:tbl>
          </a:graphicData>
        </a:graphic>
      </p:graphicFrame>
      <p:sp>
        <p:nvSpPr>
          <p:cNvPr id="16" name="標題 1"/>
          <p:cNvSpPr txBox="1">
            <a:spLocks/>
          </p:cNvSpPr>
          <p:nvPr/>
        </p:nvSpPr>
        <p:spPr>
          <a:xfrm>
            <a:off x="376494" y="-87409"/>
            <a:ext cx="8900510" cy="11746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1.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UI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&amp;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Event Binding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(11/27)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949F6C64-69FF-4B80-832C-78143D3628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4711" y="1138251"/>
            <a:ext cx="8427393" cy="5144546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635C2AA5-55E3-43CB-8FC0-43860615C2CB}"/>
              </a:ext>
            </a:extLst>
          </p:cNvPr>
          <p:cNvSpPr/>
          <p:nvPr/>
        </p:nvSpPr>
        <p:spPr>
          <a:xfrm>
            <a:off x="3600267" y="1498601"/>
            <a:ext cx="8520562" cy="493070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5034DD85-9644-46B6-8544-E3A7485BE041}"/>
              </a:ext>
            </a:extLst>
          </p:cNvPr>
          <p:cNvSpPr/>
          <p:nvPr/>
        </p:nvSpPr>
        <p:spPr>
          <a:xfrm>
            <a:off x="2302794" y="6241284"/>
            <a:ext cx="1591828" cy="3760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/>
              <a:t>TriageMain</a:t>
            </a:r>
            <a:endParaRPr lang="zh-TW" altLang="en-US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CD660BFC-7265-4AF8-BFAE-C209A748D799}"/>
              </a:ext>
            </a:extLst>
          </p:cNvPr>
          <p:cNvSpPr/>
          <p:nvPr/>
        </p:nvSpPr>
        <p:spPr>
          <a:xfrm>
            <a:off x="3791712" y="2441063"/>
            <a:ext cx="8002892" cy="3872094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B62077F6-1283-4C40-99AC-AFB761C52842}"/>
              </a:ext>
            </a:extLst>
          </p:cNvPr>
          <p:cNvSpPr/>
          <p:nvPr/>
        </p:nvSpPr>
        <p:spPr>
          <a:xfrm>
            <a:off x="10108044" y="2185869"/>
            <a:ext cx="1591828" cy="3760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/>
              <a:t>HurtEvaluate</a:t>
            </a:r>
            <a:endParaRPr lang="zh-TW" altLang="en-US" dirty="0"/>
          </a:p>
        </p:txBody>
      </p:sp>
      <p:pic>
        <p:nvPicPr>
          <p:cNvPr id="12" name="圖片 2">
            <a:extLst>
              <a:ext uri="{FF2B5EF4-FFF2-40B4-BE49-F238E27FC236}">
                <a16:creationId xmlns:a16="http://schemas.microsoft.com/office/drawing/2014/main" id="{1D1CC433-DBC5-4DAD-AAFF-899F696F18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9947" y="1703387"/>
            <a:ext cx="5872163" cy="3451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 Box 2">
            <a:extLst>
              <a:ext uri="{FF2B5EF4-FFF2-40B4-BE49-F238E27FC236}">
                <a16:creationId xmlns:a16="http://schemas.microsoft.com/office/drawing/2014/main" id="{413CD8A4-E2E1-468F-BB71-B920467FC0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26922" y="5154612"/>
            <a:ext cx="3363913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n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TW" altLang="en-US" sz="16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高危險性機轉</a:t>
            </a:r>
            <a:r>
              <a:rPr lang="en-US" altLang="zh-TW" sz="16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16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檢傷為外傷科需選擇</a:t>
            </a:r>
          </a:p>
        </p:txBody>
      </p:sp>
      <p:sp>
        <p:nvSpPr>
          <p:cNvPr id="14" name="內容版面配置區 3">
            <a:extLst>
              <a:ext uri="{FF2B5EF4-FFF2-40B4-BE49-F238E27FC236}">
                <a16:creationId xmlns:a16="http://schemas.microsoft.com/office/drawing/2014/main" id="{0805BAD1-B9D8-4899-95DD-6DEF0B8F0B43}"/>
              </a:ext>
            </a:extLst>
          </p:cNvPr>
          <p:cNvSpPr txBox="1">
            <a:spLocks/>
          </p:cNvSpPr>
          <p:nvPr/>
        </p:nvSpPr>
        <p:spPr>
          <a:xfrm>
            <a:off x="12830830" y="599599"/>
            <a:ext cx="3012714" cy="6057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TW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cs typeface="Calibri" panose="020F0502020204030204" pitchFamily="34" charset="0"/>
              </a:rPr>
              <a:t>原系統</a:t>
            </a:r>
            <a:r>
              <a:rPr lang="en-US" altLang="zh-TW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cs typeface="Calibri" panose="020F0502020204030204" pitchFamily="34" charset="0"/>
              </a:rPr>
              <a:t>—</a:t>
            </a:r>
            <a:r>
              <a:rPr lang="zh-TW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cs typeface="Calibri" panose="020F0502020204030204" pitchFamily="34" charset="0"/>
              </a:rPr>
              <a:t>高危險機轉</a:t>
            </a:r>
            <a:endParaRPr lang="en-US" altLang="zh-TW" sz="2400" dirty="0">
              <a:solidFill>
                <a:schemeClr val="tx1">
                  <a:lumMod val="95000"/>
                  <a:lumOff val="5000"/>
                </a:schemeClr>
              </a:solidFill>
              <a:latin typeface="+mn-lt"/>
              <a:cs typeface="Calibri" panose="020F0502020204030204" pitchFamily="34" charset="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7E196811-0854-46B7-A813-73C4D582D0F4}"/>
              </a:ext>
            </a:extLst>
          </p:cNvPr>
          <p:cNvSpPr/>
          <p:nvPr/>
        </p:nvSpPr>
        <p:spPr>
          <a:xfrm>
            <a:off x="-3614218" y="0"/>
            <a:ext cx="3403198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2000"/>
              </a:lnSpc>
            </a:pPr>
            <a:endParaRPr lang="zh-TW" altLang="en-US" sz="12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lnSpc>
                <a:spcPts val="2000"/>
              </a:lnSpc>
              <a:buFont typeface="+mj-lt"/>
              <a:buAutoNum type="arabicPeriod"/>
            </a:pPr>
            <a:r>
              <a:rPr lang="zh-TW" altLang="en-US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檢傷分類系統</a:t>
            </a:r>
            <a:br>
              <a:rPr lang="en-US" altLang="zh-TW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</a:t>
            </a:r>
            <a:r>
              <a:rPr lang="en-US" altLang="zh-TW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1-1 </a:t>
            </a:r>
            <a:r>
              <a:rPr lang="zh-TW" altLang="en-US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檢傷分類</a:t>
            </a:r>
            <a:br>
              <a:rPr lang="en-US" altLang="zh-TW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</a:t>
            </a:r>
            <a:r>
              <a:rPr lang="zh-TW" altLang="en-US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*</a:t>
            </a:r>
            <a:r>
              <a:rPr lang="en-US" altLang="zh-TW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(1)</a:t>
            </a:r>
            <a:r>
              <a:rPr lang="zh-TW" altLang="en-US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可讀卡</a:t>
            </a:r>
            <a:br>
              <a:rPr lang="en-US" altLang="zh-TW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*</a:t>
            </a:r>
            <a:r>
              <a:rPr lang="en-US" altLang="zh-TW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(2)</a:t>
            </a:r>
            <a:r>
              <a:rPr lang="zh-TW" altLang="en-US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可連接生命徵象儀器並帶入到指定位置</a:t>
            </a:r>
            <a:endParaRPr lang="en-US" altLang="zh-TW" sz="12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>
              <a:lnSpc>
                <a:spcPts val="2000"/>
              </a:lnSpc>
            </a:pPr>
            <a:r>
              <a:rPr lang="en-US" altLang="zh-TW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*(3)</a:t>
            </a:r>
            <a:r>
              <a:rPr lang="zh-TW" altLang="en-US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科別</a:t>
            </a:r>
            <a:r>
              <a:rPr lang="en-US" altLang="zh-TW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  <a:r>
              <a:rPr lang="zh-TW" altLang="en-US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大分類</a:t>
            </a:r>
            <a:r>
              <a:rPr lang="en-US" altLang="zh-TW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  <a:r>
              <a:rPr lang="zh-TW" altLang="en-US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主訴</a:t>
            </a:r>
            <a:r>
              <a:rPr lang="en-US" altLang="zh-TW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  <a:r>
              <a:rPr lang="zh-TW" altLang="en-US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判斷依據</a:t>
            </a:r>
            <a:endParaRPr lang="en-US" altLang="zh-TW" sz="12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>
              <a:lnSpc>
                <a:spcPts val="2000"/>
              </a:lnSpc>
            </a:pPr>
            <a:r>
              <a:rPr lang="en-US" altLang="zh-TW" sz="12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</a:t>
            </a:r>
            <a:r>
              <a:rPr lang="en-US" altLang="zh-TW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*(4)</a:t>
            </a:r>
            <a:r>
              <a:rPr lang="zh-TW" altLang="en-US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可修改查詢</a:t>
            </a:r>
            <a:r>
              <a:rPr lang="zh-TW" altLang="en-US" sz="12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刪除</a:t>
            </a:r>
            <a:r>
              <a:rPr lang="zh-TW" altLang="en-US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檢愓分級項目</a:t>
            </a:r>
            <a:endParaRPr lang="en-US" altLang="zh-TW" sz="12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ts val="2000"/>
              </a:lnSpc>
            </a:pPr>
            <a:r>
              <a:rPr lang="en-US" altLang="zh-TW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	1</a:t>
            </a:r>
            <a:r>
              <a:rPr lang="en-US" altLang="zh-TW" sz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-2</a:t>
            </a:r>
            <a:r>
              <a:rPr lang="zh-TW" altLang="en-US" sz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檢傷其他</a:t>
            </a:r>
            <a:endParaRPr lang="en-US" altLang="zh-TW" sz="12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ts val="2000"/>
              </a:lnSpc>
            </a:pPr>
            <a:r>
              <a:rPr lang="zh-TW" altLang="en-US" sz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      * 自動帶入到院時間</a:t>
            </a:r>
            <a:r>
              <a:rPr lang="en-US" altLang="zh-TW" sz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為第一次點擊科別的時間點</a:t>
            </a:r>
            <a:r>
              <a:rPr lang="en-US" altLang="zh-TW" sz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pPr>
              <a:lnSpc>
                <a:spcPts val="2000"/>
              </a:lnSpc>
            </a:pPr>
            <a:r>
              <a:rPr lang="zh-TW" altLang="en-US" sz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     * 身高體重的數值會帶入護理評估</a:t>
            </a:r>
            <a:r>
              <a:rPr lang="en-US" altLang="zh-TW" sz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sz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營養評估計算</a:t>
            </a:r>
            <a:r>
              <a:rPr lang="en-US" altLang="zh-TW" sz="1200" dirty="0" err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bmi</a:t>
            </a:r>
            <a:br>
              <a:rPr lang="en-US" altLang="zh-TW" sz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</a:t>
            </a:r>
            <a:r>
              <a:rPr lang="en-US" altLang="zh-TW" sz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1-3</a:t>
            </a:r>
            <a:r>
              <a:rPr lang="zh-TW" altLang="en-US" sz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高危險性機轉</a:t>
            </a:r>
            <a:r>
              <a:rPr lang="en-US" altLang="zh-TW" sz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endParaRPr lang="zh-TW" altLang="en-US" sz="12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>
              <a:lnSpc>
                <a:spcPts val="2000"/>
              </a:lnSpc>
            </a:pPr>
            <a:r>
              <a:rPr lang="zh-TW" altLang="en-US" sz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*  如果在檢傷分類中填選外科才會出現的畫面</a:t>
            </a:r>
          </a:p>
          <a:p>
            <a:pPr lvl="1">
              <a:lnSpc>
                <a:spcPts val="2000"/>
              </a:lnSpc>
            </a:pPr>
            <a:r>
              <a:rPr lang="zh-TW" altLang="en-US" sz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</a:t>
            </a:r>
            <a:r>
              <a:rPr lang="en-US" altLang="zh-TW" sz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1-4</a:t>
            </a:r>
            <a:r>
              <a:rPr lang="zh-TW" altLang="en-US" sz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護理評估 </a:t>
            </a:r>
          </a:p>
          <a:p>
            <a:pPr lvl="1">
              <a:lnSpc>
                <a:spcPts val="2000"/>
              </a:lnSpc>
            </a:pPr>
            <a:r>
              <a:rPr lang="zh-TW" altLang="en-US" sz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* 用</a:t>
            </a:r>
            <a:r>
              <a:rPr lang="en-US" altLang="zh-TW" sz="1200" dirty="0" err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tabview</a:t>
            </a:r>
            <a:r>
              <a:rPr lang="zh-TW" altLang="en-US" sz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分成四大評估項目</a:t>
            </a:r>
          </a:p>
          <a:p>
            <a:pPr lvl="1">
              <a:lnSpc>
                <a:spcPts val="2000"/>
              </a:lnSpc>
            </a:pPr>
            <a:r>
              <a:rPr lang="zh-TW" altLang="en-US" sz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* 其中的壓瘡、疼痛評估需要點擊圖片，來選擇部位</a:t>
            </a:r>
          </a:p>
          <a:p>
            <a:pPr lvl="1">
              <a:lnSpc>
                <a:spcPts val="2000"/>
              </a:lnSpc>
            </a:pPr>
            <a:r>
              <a:rPr lang="zh-TW" altLang="en-US" sz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* 疼痛評估在選擇完評估種類後會出現評估的數值供使用者選擇</a:t>
            </a:r>
            <a:br>
              <a:rPr lang="en-US" altLang="zh-TW" sz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endParaRPr lang="zh-TW" altLang="en-US" sz="12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31FDCB66-5D69-46B0-9020-50EC7B3CD8CC}"/>
              </a:ext>
            </a:extLst>
          </p:cNvPr>
          <p:cNvSpPr/>
          <p:nvPr/>
        </p:nvSpPr>
        <p:spPr>
          <a:xfrm>
            <a:off x="6262573" y="2441062"/>
            <a:ext cx="275170" cy="24578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bg1"/>
                </a:solidFill>
              </a:rPr>
              <a:t>1</a:t>
            </a:r>
            <a:endParaRPr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9343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表格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9108829"/>
              </p:ext>
            </p:extLst>
          </p:nvPr>
        </p:nvGraphicFramePr>
        <p:xfrm>
          <a:off x="0" y="1729582"/>
          <a:ext cx="3862050" cy="182880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578519">
                  <a:extLst>
                    <a:ext uri="{9D8B030D-6E8A-4147-A177-3AD203B41FA5}">
                      <a16:colId xmlns:a16="http://schemas.microsoft.com/office/drawing/2014/main" val="763461181"/>
                    </a:ext>
                  </a:extLst>
                </a:gridCol>
                <a:gridCol w="3283531">
                  <a:extLst>
                    <a:ext uri="{9D8B030D-6E8A-4147-A177-3AD203B41FA5}">
                      <a16:colId xmlns:a16="http://schemas.microsoft.com/office/drawing/2014/main" val="4214860024"/>
                    </a:ext>
                  </a:extLst>
                </a:gridCol>
              </a:tblGrid>
              <a:tr h="337313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事件名稱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2880104"/>
                  </a:ext>
                </a:extLst>
              </a:tr>
              <a:tr h="359726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+mn-lt"/>
                          <a:ea typeface="微軟正黑體" panose="020B0604030504040204" pitchFamily="34" charset="-120"/>
                        </a:rPr>
                        <a:t>1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700" kern="120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onCCEvaluateClick</a:t>
                      </a:r>
                      <a:r>
                        <a:rPr lang="en-US" altLang="zh-TW" sz="17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($event)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5558759"/>
                  </a:ext>
                </a:extLst>
              </a:tr>
              <a:tr h="359726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+mn-lt"/>
                          <a:ea typeface="微軟正黑體" panose="020B0604030504040204" pitchFamily="34" charset="-12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700" kern="120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onDiseaseHistoryItemsClcik</a:t>
                      </a:r>
                      <a:r>
                        <a:rPr lang="en-US" altLang="zh-TW" sz="17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($event)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6755730"/>
                  </a:ext>
                </a:extLst>
              </a:tr>
              <a:tr h="359726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+mn-lt"/>
                          <a:ea typeface="微軟正黑體" panose="020B0604030504040204" pitchFamily="34" charset="-12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700" kern="120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onHospitalItemClick</a:t>
                      </a:r>
                      <a:r>
                        <a:rPr lang="en-US" altLang="zh-TW" sz="17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($event)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8933427"/>
                  </a:ext>
                </a:extLst>
              </a:tr>
              <a:tr h="359726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+mn-lt"/>
                          <a:ea typeface="微軟正黑體" panose="020B0604030504040204" pitchFamily="34" charset="-12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700" kern="120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onReferralItemClick</a:t>
                      </a:r>
                      <a:r>
                        <a:rPr lang="en-US" altLang="zh-TW" sz="17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($event)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5019340"/>
                  </a:ext>
                </a:extLst>
              </a:tr>
            </a:tbl>
          </a:graphicData>
        </a:graphic>
      </p:graphicFrame>
      <p:sp>
        <p:nvSpPr>
          <p:cNvPr id="16" name="標題 1"/>
          <p:cNvSpPr txBox="1">
            <a:spLocks/>
          </p:cNvSpPr>
          <p:nvPr/>
        </p:nvSpPr>
        <p:spPr>
          <a:xfrm>
            <a:off x="376494" y="-87409"/>
            <a:ext cx="8900510" cy="11746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1.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UI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&amp;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Event Binding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(12/27)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949F6C64-69FF-4B80-832C-78143D3628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8437" y="1225334"/>
            <a:ext cx="8142086" cy="497038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635C2AA5-55E3-43CB-8FC0-43860615C2CB}"/>
              </a:ext>
            </a:extLst>
          </p:cNvPr>
          <p:cNvSpPr/>
          <p:nvPr/>
        </p:nvSpPr>
        <p:spPr>
          <a:xfrm>
            <a:off x="3808435" y="1604611"/>
            <a:ext cx="8142089" cy="4824695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5034DD85-9644-46B6-8544-E3A7485BE041}"/>
              </a:ext>
            </a:extLst>
          </p:cNvPr>
          <p:cNvSpPr/>
          <p:nvPr/>
        </p:nvSpPr>
        <p:spPr>
          <a:xfrm>
            <a:off x="2302794" y="6241284"/>
            <a:ext cx="1591828" cy="3760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/>
              <a:t>TriageMain</a:t>
            </a:r>
            <a:endParaRPr lang="zh-TW" altLang="en-US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CD660BFC-7265-4AF8-BFAE-C209A748D799}"/>
              </a:ext>
            </a:extLst>
          </p:cNvPr>
          <p:cNvSpPr/>
          <p:nvPr/>
        </p:nvSpPr>
        <p:spPr>
          <a:xfrm>
            <a:off x="4047564" y="2395959"/>
            <a:ext cx="7717447" cy="3845326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B62077F6-1283-4C40-99AC-AFB761C52842}"/>
              </a:ext>
            </a:extLst>
          </p:cNvPr>
          <p:cNvSpPr/>
          <p:nvPr/>
        </p:nvSpPr>
        <p:spPr>
          <a:xfrm>
            <a:off x="8901360" y="2136063"/>
            <a:ext cx="2863652" cy="3760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/>
              <a:t>PatientConditionEvaluate</a:t>
            </a:r>
            <a:endParaRPr lang="zh-TW" altLang="en-US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35F224-5037-40D1-858B-1E96C9AF61FC}"/>
              </a:ext>
            </a:extLst>
          </p:cNvPr>
          <p:cNvSpPr/>
          <p:nvPr/>
        </p:nvSpPr>
        <p:spPr>
          <a:xfrm>
            <a:off x="6467395" y="5509774"/>
            <a:ext cx="275170" cy="24578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bg1"/>
                </a:solidFill>
              </a:rPr>
              <a:t>3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24" name="內容版面配置區 3">
            <a:extLst>
              <a:ext uri="{FF2B5EF4-FFF2-40B4-BE49-F238E27FC236}">
                <a16:creationId xmlns:a16="http://schemas.microsoft.com/office/drawing/2014/main" id="{6D1A8E8F-F997-4CCD-87B4-26FE85106C06}"/>
              </a:ext>
            </a:extLst>
          </p:cNvPr>
          <p:cNvSpPr txBox="1">
            <a:spLocks/>
          </p:cNvSpPr>
          <p:nvPr/>
        </p:nvSpPr>
        <p:spPr>
          <a:xfrm>
            <a:off x="12649073" y="1906359"/>
            <a:ext cx="3836188" cy="6057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TW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cs typeface="Calibri" panose="020F0502020204030204" pitchFamily="34" charset="0"/>
              </a:rPr>
              <a:t>原系統</a:t>
            </a:r>
            <a:r>
              <a:rPr lang="en-US" altLang="zh-TW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cs typeface="Calibri" panose="020F0502020204030204" pitchFamily="34" charset="0"/>
              </a:rPr>
              <a:t>—</a:t>
            </a:r>
            <a:r>
              <a:rPr lang="zh-TW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cs typeface="Calibri" panose="020F0502020204030204" pitchFamily="34" charset="0"/>
              </a:rPr>
              <a:t>檢傷其他</a:t>
            </a:r>
            <a:endParaRPr lang="en-US" altLang="zh-TW" sz="2400" dirty="0">
              <a:solidFill>
                <a:schemeClr val="tx1">
                  <a:lumMod val="95000"/>
                  <a:lumOff val="5000"/>
                </a:schemeClr>
              </a:solidFill>
              <a:latin typeface="+mn-lt"/>
              <a:cs typeface="Calibri" panose="020F0502020204030204" pitchFamily="34" charset="0"/>
            </a:endParaRPr>
          </a:p>
        </p:txBody>
      </p:sp>
      <p:sp>
        <p:nvSpPr>
          <p:cNvPr id="25" name="橢圓 24">
            <a:extLst>
              <a:ext uri="{FF2B5EF4-FFF2-40B4-BE49-F238E27FC236}">
                <a16:creationId xmlns:a16="http://schemas.microsoft.com/office/drawing/2014/main" id="{C5212DD0-3487-4EE8-819C-49DF5F5749D7}"/>
              </a:ext>
            </a:extLst>
          </p:cNvPr>
          <p:cNvSpPr/>
          <p:nvPr/>
        </p:nvSpPr>
        <p:spPr>
          <a:xfrm>
            <a:off x="8351019" y="2580916"/>
            <a:ext cx="275170" cy="24578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bg1"/>
                </a:solidFill>
              </a:rPr>
              <a:t>2</a:t>
            </a:r>
            <a:endParaRPr lang="zh-TW" altLang="en-US" dirty="0">
              <a:solidFill>
                <a:schemeClr val="bg1"/>
              </a:solidFill>
            </a:endParaRPr>
          </a:p>
        </p:txBody>
      </p:sp>
      <p:pic>
        <p:nvPicPr>
          <p:cNvPr id="26" name="圖片 25">
            <a:extLst>
              <a:ext uri="{FF2B5EF4-FFF2-40B4-BE49-F238E27FC236}">
                <a16:creationId xmlns:a16="http://schemas.microsoft.com/office/drawing/2014/main" id="{184AAB0D-224C-4BE6-A8E4-51E5C0BB0FB6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44830" y="2395959"/>
            <a:ext cx="6778285" cy="4221367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橢圓 26">
            <a:extLst>
              <a:ext uri="{FF2B5EF4-FFF2-40B4-BE49-F238E27FC236}">
                <a16:creationId xmlns:a16="http://schemas.microsoft.com/office/drawing/2014/main" id="{00648E03-3F51-4CF9-9976-CAC5DA784B5A}"/>
              </a:ext>
            </a:extLst>
          </p:cNvPr>
          <p:cNvSpPr/>
          <p:nvPr/>
        </p:nvSpPr>
        <p:spPr>
          <a:xfrm>
            <a:off x="7774015" y="5007604"/>
            <a:ext cx="275170" cy="24578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bg1"/>
                </a:solidFill>
              </a:rPr>
              <a:t>4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31FDCB66-5D69-46B0-9020-50EC7B3CD8CC}"/>
              </a:ext>
            </a:extLst>
          </p:cNvPr>
          <p:cNvSpPr/>
          <p:nvPr/>
        </p:nvSpPr>
        <p:spPr>
          <a:xfrm>
            <a:off x="4384997" y="2580916"/>
            <a:ext cx="275170" cy="24578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bg1"/>
                </a:solidFill>
              </a:rPr>
              <a:t>1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68268F2A-2543-4494-8C6E-5FA10F92DBF4}"/>
              </a:ext>
            </a:extLst>
          </p:cNvPr>
          <p:cNvSpPr txBox="1"/>
          <p:nvPr/>
        </p:nvSpPr>
        <p:spPr>
          <a:xfrm>
            <a:off x="-23031" y="5294112"/>
            <a:ext cx="33041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600" b="1" dirty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600" b="1" dirty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續下頁，點擊主訴後之介面設計 </a:t>
            </a:r>
            <a:r>
              <a:rPr lang="en-US" altLang="zh-TW" sz="1600" b="1" dirty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1600" b="1" dirty="0">
              <a:solidFill>
                <a:schemeClr val="accent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DDF98329-2C64-4479-8D3B-AA38740D1C23}"/>
              </a:ext>
            </a:extLst>
          </p:cNvPr>
          <p:cNvSpPr txBox="1"/>
          <p:nvPr/>
        </p:nvSpPr>
        <p:spPr>
          <a:xfrm>
            <a:off x="-23031" y="5632666"/>
            <a:ext cx="39196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600" b="1" dirty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600" b="1" dirty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續下下頁，點擊過去病史後之介面設計 </a:t>
            </a:r>
            <a:r>
              <a:rPr lang="en-US" altLang="zh-TW" sz="1600" b="1" dirty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1600" b="1" dirty="0">
              <a:solidFill>
                <a:schemeClr val="accent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20531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表格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7826644"/>
              </p:ext>
            </p:extLst>
          </p:nvPr>
        </p:nvGraphicFramePr>
        <p:xfrm>
          <a:off x="71172" y="1709542"/>
          <a:ext cx="3529094" cy="146304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528643">
                  <a:extLst>
                    <a:ext uri="{9D8B030D-6E8A-4147-A177-3AD203B41FA5}">
                      <a16:colId xmlns:a16="http://schemas.microsoft.com/office/drawing/2014/main" val="763461181"/>
                    </a:ext>
                  </a:extLst>
                </a:gridCol>
                <a:gridCol w="3000451">
                  <a:extLst>
                    <a:ext uri="{9D8B030D-6E8A-4147-A177-3AD203B41FA5}">
                      <a16:colId xmlns:a16="http://schemas.microsoft.com/office/drawing/2014/main" val="4214860024"/>
                    </a:ext>
                  </a:extLst>
                </a:gridCol>
              </a:tblGrid>
              <a:tr h="337313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事件名稱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2880104"/>
                  </a:ext>
                </a:extLst>
              </a:tr>
              <a:tr h="359726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+mn-lt"/>
                          <a:ea typeface="微軟正黑體" panose="020B0604030504040204" pitchFamily="34" charset="-120"/>
                        </a:rPr>
                        <a:t>1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700" kern="120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onEvaluateItemClick</a:t>
                      </a:r>
                      <a:r>
                        <a:rPr lang="en-US" altLang="zh-TW" sz="17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($event)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6755730"/>
                  </a:ext>
                </a:extLst>
              </a:tr>
              <a:tr h="359726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+mn-lt"/>
                          <a:ea typeface="微軟正黑體" panose="020B0604030504040204" pitchFamily="34" charset="-12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700" kern="120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onEvaluateItemSave</a:t>
                      </a:r>
                      <a:r>
                        <a:rPr lang="en-US" altLang="zh-TW" sz="17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($event)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8758438"/>
                  </a:ext>
                </a:extLst>
              </a:tr>
              <a:tr h="359726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+mn-lt"/>
                          <a:ea typeface="微軟正黑體" panose="020B0604030504040204" pitchFamily="34" charset="-12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700" kern="120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onEvaluateItemCancel</a:t>
                      </a:r>
                      <a:r>
                        <a:rPr lang="en-US" altLang="zh-TW" sz="17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($event)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3074727"/>
                  </a:ext>
                </a:extLst>
              </a:tr>
            </a:tbl>
          </a:graphicData>
        </a:graphic>
      </p:graphicFrame>
      <p:sp>
        <p:nvSpPr>
          <p:cNvPr id="16" name="標題 1"/>
          <p:cNvSpPr txBox="1">
            <a:spLocks/>
          </p:cNvSpPr>
          <p:nvPr/>
        </p:nvSpPr>
        <p:spPr>
          <a:xfrm>
            <a:off x="376494" y="-87409"/>
            <a:ext cx="8900510" cy="11746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1.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UI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&amp;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Event Binding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(13/27)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949F6C64-69FF-4B80-832C-78143D3628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6666" y="1161103"/>
            <a:ext cx="8085630" cy="5098841"/>
          </a:xfrm>
          <a:prstGeom prst="rect">
            <a:avLst/>
          </a:prstGeom>
        </p:spPr>
      </p:pic>
      <p:sp>
        <p:nvSpPr>
          <p:cNvPr id="4" name="橢圓 3">
            <a:extLst>
              <a:ext uri="{FF2B5EF4-FFF2-40B4-BE49-F238E27FC236}">
                <a16:creationId xmlns:a16="http://schemas.microsoft.com/office/drawing/2014/main" id="{31FDCB66-5D69-46B0-9020-50EC7B3CD8CC}"/>
              </a:ext>
            </a:extLst>
          </p:cNvPr>
          <p:cNvSpPr/>
          <p:nvPr/>
        </p:nvSpPr>
        <p:spPr>
          <a:xfrm>
            <a:off x="8185608" y="2623942"/>
            <a:ext cx="275170" cy="24578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bg1"/>
                </a:solidFill>
              </a:rPr>
              <a:t>1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5034DD85-9644-46B6-8544-E3A7485BE041}"/>
              </a:ext>
            </a:extLst>
          </p:cNvPr>
          <p:cNvSpPr/>
          <p:nvPr/>
        </p:nvSpPr>
        <p:spPr>
          <a:xfrm>
            <a:off x="2302794" y="6241284"/>
            <a:ext cx="1591828" cy="3760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/>
              <a:t>TriageMain</a:t>
            </a:r>
            <a:endParaRPr lang="zh-TW" altLang="en-US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CD660BFC-7265-4AF8-BFAE-C209A748D799}"/>
              </a:ext>
            </a:extLst>
          </p:cNvPr>
          <p:cNvSpPr/>
          <p:nvPr/>
        </p:nvSpPr>
        <p:spPr>
          <a:xfrm>
            <a:off x="4001426" y="1436051"/>
            <a:ext cx="7781602" cy="4663413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B62077F6-1283-4C40-99AC-AFB761C52842}"/>
              </a:ext>
            </a:extLst>
          </p:cNvPr>
          <p:cNvSpPr/>
          <p:nvPr/>
        </p:nvSpPr>
        <p:spPr>
          <a:xfrm>
            <a:off x="8088058" y="1128277"/>
            <a:ext cx="2509736" cy="3760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/>
              <a:t>ChiefComplaintEvaluate</a:t>
            </a:r>
            <a:endParaRPr lang="zh-TW" altLang="en-US" dirty="0"/>
          </a:p>
        </p:txBody>
      </p:sp>
      <p:sp>
        <p:nvSpPr>
          <p:cNvPr id="13" name="內容版面配置區 3">
            <a:extLst>
              <a:ext uri="{FF2B5EF4-FFF2-40B4-BE49-F238E27FC236}">
                <a16:creationId xmlns:a16="http://schemas.microsoft.com/office/drawing/2014/main" id="{22CC033C-C136-42AA-954C-CD3BA4202386}"/>
              </a:ext>
            </a:extLst>
          </p:cNvPr>
          <p:cNvSpPr txBox="1">
            <a:spLocks/>
          </p:cNvSpPr>
          <p:nvPr/>
        </p:nvSpPr>
        <p:spPr>
          <a:xfrm>
            <a:off x="12649072" y="1906359"/>
            <a:ext cx="5943727" cy="6057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TW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cs typeface="Calibri" panose="020F0502020204030204" pitchFamily="34" charset="0"/>
              </a:rPr>
              <a:t>原系統</a:t>
            </a:r>
            <a:r>
              <a:rPr lang="en-US" altLang="zh-TW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cs typeface="Calibri" panose="020F0502020204030204" pitchFamily="34" charset="0"/>
              </a:rPr>
              <a:t>—</a:t>
            </a:r>
            <a:r>
              <a:rPr lang="zh-TW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cs typeface="Calibri" panose="020F0502020204030204" pitchFamily="34" charset="0"/>
              </a:rPr>
              <a:t>檢傷其他</a:t>
            </a:r>
            <a:r>
              <a:rPr lang="en-US" altLang="zh-TW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cs typeface="Calibri" panose="020F0502020204030204" pitchFamily="34" charset="0"/>
              </a:rPr>
              <a:t>-</a:t>
            </a:r>
            <a:r>
              <a:rPr lang="zh-TW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cs typeface="Calibri" panose="020F0502020204030204" pitchFamily="34" charset="0"/>
              </a:rPr>
              <a:t>主訴</a:t>
            </a:r>
            <a:endParaRPr lang="en-US" altLang="zh-TW" sz="2400" dirty="0">
              <a:solidFill>
                <a:schemeClr val="tx1">
                  <a:lumMod val="95000"/>
                  <a:lumOff val="5000"/>
                </a:schemeClr>
              </a:solidFill>
              <a:latin typeface="+mn-lt"/>
              <a:cs typeface="Calibri" panose="020F0502020204030204" pitchFamily="34" charset="0"/>
            </a:endParaRPr>
          </a:p>
        </p:txBody>
      </p:sp>
      <p:sp>
        <p:nvSpPr>
          <p:cNvPr id="14" name="橢圓 13">
            <a:extLst>
              <a:ext uri="{FF2B5EF4-FFF2-40B4-BE49-F238E27FC236}">
                <a16:creationId xmlns:a16="http://schemas.microsoft.com/office/drawing/2014/main" id="{06765544-03D0-46B1-90DD-4118B22F4967}"/>
              </a:ext>
            </a:extLst>
          </p:cNvPr>
          <p:cNvSpPr/>
          <p:nvPr/>
        </p:nvSpPr>
        <p:spPr>
          <a:xfrm>
            <a:off x="11115473" y="5566078"/>
            <a:ext cx="275170" cy="24578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bg1"/>
                </a:solidFill>
              </a:rPr>
              <a:t>2</a:t>
            </a:r>
            <a:endParaRPr lang="zh-TW" altLang="en-US" dirty="0">
              <a:solidFill>
                <a:schemeClr val="bg1"/>
              </a:solidFill>
            </a:endParaRPr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152ECDD6-20D9-4CD8-A68B-22DB9A040610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49072" y="2564061"/>
            <a:ext cx="6054564" cy="4167025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橢圓 22">
            <a:extLst>
              <a:ext uri="{FF2B5EF4-FFF2-40B4-BE49-F238E27FC236}">
                <a16:creationId xmlns:a16="http://schemas.microsoft.com/office/drawing/2014/main" id="{95B0922D-43DD-44FF-B278-556EC59FEC94}"/>
              </a:ext>
            </a:extLst>
          </p:cNvPr>
          <p:cNvSpPr/>
          <p:nvPr/>
        </p:nvSpPr>
        <p:spPr>
          <a:xfrm>
            <a:off x="11580329" y="5574005"/>
            <a:ext cx="275170" cy="24578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bg1"/>
                </a:solidFill>
              </a:rPr>
              <a:t>3</a:t>
            </a:r>
            <a:endParaRPr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742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表格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7077607"/>
              </p:ext>
            </p:extLst>
          </p:nvPr>
        </p:nvGraphicFramePr>
        <p:xfrm>
          <a:off x="71172" y="1709542"/>
          <a:ext cx="3529094" cy="146304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528643">
                  <a:extLst>
                    <a:ext uri="{9D8B030D-6E8A-4147-A177-3AD203B41FA5}">
                      <a16:colId xmlns:a16="http://schemas.microsoft.com/office/drawing/2014/main" val="763461181"/>
                    </a:ext>
                  </a:extLst>
                </a:gridCol>
                <a:gridCol w="3000451">
                  <a:extLst>
                    <a:ext uri="{9D8B030D-6E8A-4147-A177-3AD203B41FA5}">
                      <a16:colId xmlns:a16="http://schemas.microsoft.com/office/drawing/2014/main" val="4214860024"/>
                    </a:ext>
                  </a:extLst>
                </a:gridCol>
              </a:tblGrid>
              <a:tr h="337313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事件名稱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2880104"/>
                  </a:ext>
                </a:extLst>
              </a:tr>
              <a:tr h="359726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+mn-lt"/>
                          <a:ea typeface="微軟正黑體" panose="020B0604030504040204" pitchFamily="34" charset="-120"/>
                        </a:rPr>
                        <a:t>1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700" kern="120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symptomTimeClick</a:t>
                      </a:r>
                      <a:r>
                        <a:rPr lang="en-US" altLang="zh-TW" sz="17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($event)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6755730"/>
                  </a:ext>
                </a:extLst>
              </a:tr>
              <a:tr h="359726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+mn-lt"/>
                          <a:ea typeface="微軟正黑體" panose="020B0604030504040204" pitchFamily="34" charset="-12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700" kern="120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onSymptomTimeSave</a:t>
                      </a:r>
                      <a:r>
                        <a:rPr lang="en-US" altLang="zh-TW" sz="17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($event)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8758438"/>
                  </a:ext>
                </a:extLst>
              </a:tr>
              <a:tr h="359726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+mn-lt"/>
                          <a:ea typeface="微軟正黑體" panose="020B0604030504040204" pitchFamily="34" charset="-12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700" kern="120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onSymptomTimeCancel</a:t>
                      </a:r>
                      <a:r>
                        <a:rPr lang="en-US" altLang="zh-TW" sz="17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($event)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3074727"/>
                  </a:ext>
                </a:extLst>
              </a:tr>
            </a:tbl>
          </a:graphicData>
        </a:graphic>
      </p:graphicFrame>
      <p:sp>
        <p:nvSpPr>
          <p:cNvPr id="16" name="標題 1"/>
          <p:cNvSpPr txBox="1">
            <a:spLocks/>
          </p:cNvSpPr>
          <p:nvPr/>
        </p:nvSpPr>
        <p:spPr>
          <a:xfrm>
            <a:off x="376494" y="-87409"/>
            <a:ext cx="8900510" cy="11746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1.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UI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&amp;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Event Binding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(14/27)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949F6C64-69FF-4B80-832C-78143D3628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6666" y="1161103"/>
            <a:ext cx="8085629" cy="5098841"/>
          </a:xfrm>
          <a:prstGeom prst="rect">
            <a:avLst/>
          </a:prstGeom>
        </p:spPr>
      </p:pic>
      <p:sp>
        <p:nvSpPr>
          <p:cNvPr id="4" name="橢圓 3">
            <a:extLst>
              <a:ext uri="{FF2B5EF4-FFF2-40B4-BE49-F238E27FC236}">
                <a16:creationId xmlns:a16="http://schemas.microsoft.com/office/drawing/2014/main" id="{31FDCB66-5D69-46B0-9020-50EC7B3CD8CC}"/>
              </a:ext>
            </a:extLst>
          </p:cNvPr>
          <p:cNvSpPr/>
          <p:nvPr/>
        </p:nvSpPr>
        <p:spPr>
          <a:xfrm>
            <a:off x="7353111" y="3049690"/>
            <a:ext cx="275170" cy="24578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bg1"/>
                </a:solidFill>
              </a:rPr>
              <a:t>1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5034DD85-9644-46B6-8544-E3A7485BE041}"/>
              </a:ext>
            </a:extLst>
          </p:cNvPr>
          <p:cNvSpPr/>
          <p:nvPr/>
        </p:nvSpPr>
        <p:spPr>
          <a:xfrm>
            <a:off x="2302794" y="6241284"/>
            <a:ext cx="1591828" cy="3760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/>
              <a:t>TriageMain</a:t>
            </a:r>
            <a:endParaRPr lang="zh-TW" altLang="en-US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CD660BFC-7265-4AF8-BFAE-C209A748D799}"/>
              </a:ext>
            </a:extLst>
          </p:cNvPr>
          <p:cNvSpPr/>
          <p:nvPr/>
        </p:nvSpPr>
        <p:spPr>
          <a:xfrm>
            <a:off x="6001966" y="1436052"/>
            <a:ext cx="3375498" cy="451727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B62077F6-1283-4C40-99AC-AFB761C52842}"/>
              </a:ext>
            </a:extLst>
          </p:cNvPr>
          <p:cNvSpPr/>
          <p:nvPr/>
        </p:nvSpPr>
        <p:spPr>
          <a:xfrm>
            <a:off x="6994187" y="1116067"/>
            <a:ext cx="1950752" cy="3760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/>
              <a:t>CVAOccurTime</a:t>
            </a:r>
            <a:endParaRPr lang="zh-TW" altLang="en-US" dirty="0"/>
          </a:p>
        </p:txBody>
      </p:sp>
      <p:sp>
        <p:nvSpPr>
          <p:cNvPr id="14" name="橢圓 13">
            <a:extLst>
              <a:ext uri="{FF2B5EF4-FFF2-40B4-BE49-F238E27FC236}">
                <a16:creationId xmlns:a16="http://schemas.microsoft.com/office/drawing/2014/main" id="{06765544-03D0-46B1-90DD-4118B22F4967}"/>
              </a:ext>
            </a:extLst>
          </p:cNvPr>
          <p:cNvSpPr/>
          <p:nvPr/>
        </p:nvSpPr>
        <p:spPr>
          <a:xfrm>
            <a:off x="8637438" y="5451113"/>
            <a:ext cx="275170" cy="24578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bg1"/>
                </a:solidFill>
              </a:rPr>
              <a:t>2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23" name="橢圓 22">
            <a:extLst>
              <a:ext uri="{FF2B5EF4-FFF2-40B4-BE49-F238E27FC236}">
                <a16:creationId xmlns:a16="http://schemas.microsoft.com/office/drawing/2014/main" id="{95B0922D-43DD-44FF-B278-556EC59FEC94}"/>
              </a:ext>
            </a:extLst>
          </p:cNvPr>
          <p:cNvSpPr/>
          <p:nvPr/>
        </p:nvSpPr>
        <p:spPr>
          <a:xfrm>
            <a:off x="9102294" y="5459040"/>
            <a:ext cx="275170" cy="24578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bg1"/>
                </a:solidFill>
              </a:rPr>
              <a:t>3</a:t>
            </a:r>
            <a:endParaRPr lang="zh-TW" altLang="en-US" dirty="0">
              <a:solidFill>
                <a:schemeClr val="bg1"/>
              </a:solidFill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868BAC0-BF3E-4F8C-AC09-93AFB50B76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14516" y="-162783"/>
            <a:ext cx="91419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075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表格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6735795"/>
              </p:ext>
            </p:extLst>
          </p:nvPr>
        </p:nvGraphicFramePr>
        <p:xfrm>
          <a:off x="71172" y="1709542"/>
          <a:ext cx="3529094" cy="109728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528643">
                  <a:extLst>
                    <a:ext uri="{9D8B030D-6E8A-4147-A177-3AD203B41FA5}">
                      <a16:colId xmlns:a16="http://schemas.microsoft.com/office/drawing/2014/main" val="763461181"/>
                    </a:ext>
                  </a:extLst>
                </a:gridCol>
                <a:gridCol w="3000451">
                  <a:extLst>
                    <a:ext uri="{9D8B030D-6E8A-4147-A177-3AD203B41FA5}">
                      <a16:colId xmlns:a16="http://schemas.microsoft.com/office/drawing/2014/main" val="4214860024"/>
                    </a:ext>
                  </a:extLst>
                </a:gridCol>
              </a:tblGrid>
              <a:tr h="337313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事件名稱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2880104"/>
                  </a:ext>
                </a:extLst>
              </a:tr>
              <a:tr h="359726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+mn-lt"/>
                          <a:ea typeface="微軟正黑體" panose="020B0604030504040204" pitchFamily="34" charset="-120"/>
                        </a:rPr>
                        <a:t>1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700" kern="120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onDiseaseHistorySave</a:t>
                      </a:r>
                      <a:r>
                        <a:rPr lang="en-US" altLang="zh-TW" sz="17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($event)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6755730"/>
                  </a:ext>
                </a:extLst>
              </a:tr>
              <a:tr h="359726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+mn-lt"/>
                          <a:ea typeface="微軟正黑體" panose="020B0604030504040204" pitchFamily="34" charset="-12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700" kern="120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onDiseaseHistoryCancel</a:t>
                      </a:r>
                      <a:r>
                        <a:rPr lang="en-US" altLang="zh-TW" sz="17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($event)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8758438"/>
                  </a:ext>
                </a:extLst>
              </a:tr>
            </a:tbl>
          </a:graphicData>
        </a:graphic>
      </p:graphicFrame>
      <p:sp>
        <p:nvSpPr>
          <p:cNvPr id="16" name="標題 1"/>
          <p:cNvSpPr txBox="1">
            <a:spLocks/>
          </p:cNvSpPr>
          <p:nvPr/>
        </p:nvSpPr>
        <p:spPr>
          <a:xfrm>
            <a:off x="376494" y="-87409"/>
            <a:ext cx="8900510" cy="11746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1.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UI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&amp;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Event Binding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(15/27)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949F6C64-69FF-4B80-832C-78143D3628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6062" y="1177850"/>
            <a:ext cx="7986837" cy="5045026"/>
          </a:xfrm>
          <a:prstGeom prst="rect">
            <a:avLst/>
          </a:prstGeom>
        </p:spPr>
      </p:pic>
      <p:sp>
        <p:nvSpPr>
          <p:cNvPr id="4" name="橢圓 3">
            <a:extLst>
              <a:ext uri="{FF2B5EF4-FFF2-40B4-BE49-F238E27FC236}">
                <a16:creationId xmlns:a16="http://schemas.microsoft.com/office/drawing/2014/main" id="{31FDCB66-5D69-46B0-9020-50EC7B3CD8CC}"/>
              </a:ext>
            </a:extLst>
          </p:cNvPr>
          <p:cNvSpPr/>
          <p:nvPr/>
        </p:nvSpPr>
        <p:spPr>
          <a:xfrm>
            <a:off x="9299074" y="4588573"/>
            <a:ext cx="275170" cy="24578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bg1"/>
                </a:solidFill>
              </a:rPr>
              <a:t>1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CD660BFC-7265-4AF8-BFAE-C209A748D799}"/>
              </a:ext>
            </a:extLst>
          </p:cNvPr>
          <p:cNvSpPr/>
          <p:nvPr/>
        </p:nvSpPr>
        <p:spPr>
          <a:xfrm>
            <a:off x="5473700" y="2456136"/>
            <a:ext cx="4549975" cy="2776264"/>
          </a:xfrm>
          <a:prstGeom prst="rect">
            <a:avLst/>
          </a:prstGeom>
          <a:noFill/>
          <a:ln w="381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B62077F6-1283-4C40-99AC-AFB761C52842}"/>
              </a:ext>
            </a:extLst>
          </p:cNvPr>
          <p:cNvSpPr/>
          <p:nvPr/>
        </p:nvSpPr>
        <p:spPr>
          <a:xfrm>
            <a:off x="7112559" y="2226798"/>
            <a:ext cx="2324100" cy="3109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/>
              <a:t>DiseaseHistoryDialog</a:t>
            </a:r>
            <a:endParaRPr lang="zh-TW" altLang="en-US" dirty="0"/>
          </a:p>
        </p:txBody>
      </p:sp>
      <p:sp>
        <p:nvSpPr>
          <p:cNvPr id="14" name="橢圓 13">
            <a:extLst>
              <a:ext uri="{FF2B5EF4-FFF2-40B4-BE49-F238E27FC236}">
                <a16:creationId xmlns:a16="http://schemas.microsoft.com/office/drawing/2014/main" id="{06765544-03D0-46B1-90DD-4118B22F4967}"/>
              </a:ext>
            </a:extLst>
          </p:cNvPr>
          <p:cNvSpPr/>
          <p:nvPr/>
        </p:nvSpPr>
        <p:spPr>
          <a:xfrm>
            <a:off x="9697787" y="4601273"/>
            <a:ext cx="275170" cy="24578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bg1"/>
                </a:solidFill>
              </a:rPr>
              <a:t>2</a:t>
            </a:r>
            <a:endParaRPr lang="zh-TW" altLang="en-US" dirty="0">
              <a:solidFill>
                <a:schemeClr val="bg1"/>
              </a:solidFill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BA67C75B-F8A9-4538-AC10-5ABFF681EE99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95669" y="2395959"/>
            <a:ext cx="6778285" cy="422136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B6218073-4F4D-4F5A-B325-D45570CBB6A4}"/>
              </a:ext>
            </a:extLst>
          </p:cNvPr>
          <p:cNvSpPr/>
          <p:nvPr/>
        </p:nvSpPr>
        <p:spPr>
          <a:xfrm>
            <a:off x="12295669" y="3669175"/>
            <a:ext cx="5610366" cy="63660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1574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表格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1927566"/>
              </p:ext>
            </p:extLst>
          </p:nvPr>
        </p:nvGraphicFramePr>
        <p:xfrm>
          <a:off x="71172" y="1709542"/>
          <a:ext cx="3529094" cy="316992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528643">
                  <a:extLst>
                    <a:ext uri="{9D8B030D-6E8A-4147-A177-3AD203B41FA5}">
                      <a16:colId xmlns:a16="http://schemas.microsoft.com/office/drawing/2014/main" val="763461181"/>
                    </a:ext>
                  </a:extLst>
                </a:gridCol>
                <a:gridCol w="3000451">
                  <a:extLst>
                    <a:ext uri="{9D8B030D-6E8A-4147-A177-3AD203B41FA5}">
                      <a16:colId xmlns:a16="http://schemas.microsoft.com/office/drawing/2014/main" val="4214860024"/>
                    </a:ext>
                  </a:extLst>
                </a:gridCol>
              </a:tblGrid>
              <a:tr h="337313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事件名稱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2880104"/>
                  </a:ext>
                </a:extLst>
              </a:tr>
              <a:tr h="359726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+mn-lt"/>
                          <a:ea typeface="微軟正黑體" panose="020B0604030504040204" pitchFamily="34" charset="-120"/>
                        </a:rPr>
                        <a:t>1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700" kern="120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onNurseEvaluateFocusout</a:t>
                      </a:r>
                      <a:r>
                        <a:rPr lang="en-US" altLang="zh-TW" sz="17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($event)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6755730"/>
                  </a:ext>
                </a:extLst>
              </a:tr>
              <a:tr h="359726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+mn-lt"/>
                          <a:ea typeface="微軟正黑體" panose="020B0604030504040204" pitchFamily="34" charset="-12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700" kern="120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onRecordClick</a:t>
                      </a:r>
                      <a:r>
                        <a:rPr lang="en-US" altLang="zh-TW" sz="17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($event)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8933427"/>
                  </a:ext>
                </a:extLst>
              </a:tr>
              <a:tr h="359726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+mn-lt"/>
                          <a:ea typeface="微軟正黑體" panose="020B0604030504040204" pitchFamily="34" charset="-12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700" kern="120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onFallEvaluateClick</a:t>
                      </a:r>
                      <a:r>
                        <a:rPr lang="en-US" altLang="zh-TW" sz="17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($event)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5019340"/>
                  </a:ext>
                </a:extLst>
              </a:tr>
              <a:tr h="359726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+mn-lt"/>
                          <a:ea typeface="微軟正黑體" panose="020B0604030504040204" pitchFamily="34" charset="-12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700" kern="120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onIsFallPeopleClick</a:t>
                      </a:r>
                      <a:r>
                        <a:rPr lang="en-US" altLang="zh-TW" sz="17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($event)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9605300"/>
                  </a:ext>
                </a:extLst>
              </a:tr>
              <a:tr h="359726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+mn-lt"/>
                          <a:ea typeface="微軟正黑體" panose="020B0604030504040204" pitchFamily="34" charset="-120"/>
                        </a:rPr>
                        <a:t>5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700" kern="120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onEvaluateChooseClick</a:t>
                      </a:r>
                      <a:r>
                        <a:rPr lang="en-US" altLang="zh-TW" sz="17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($event)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6709362"/>
                  </a:ext>
                </a:extLst>
              </a:tr>
              <a:tr h="359726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+mn-lt"/>
                          <a:ea typeface="微軟正黑體" panose="020B0604030504040204" pitchFamily="34" charset="-120"/>
                        </a:rPr>
                        <a:t>6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700" kern="120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onPositionClick</a:t>
                      </a:r>
                      <a:r>
                        <a:rPr lang="en-US" altLang="zh-TW" sz="17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($event)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0700811"/>
                  </a:ext>
                </a:extLst>
              </a:tr>
              <a:tr h="359726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+mn-lt"/>
                          <a:ea typeface="微軟正黑體" panose="020B0604030504040204" pitchFamily="34" charset="-120"/>
                        </a:rPr>
                        <a:t>7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700" kern="120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onAddPressClick</a:t>
                      </a:r>
                      <a:r>
                        <a:rPr lang="en-US" altLang="zh-TW" sz="17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($event)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9205247"/>
                  </a:ext>
                </a:extLst>
              </a:tr>
            </a:tbl>
          </a:graphicData>
        </a:graphic>
      </p:graphicFrame>
      <p:sp>
        <p:nvSpPr>
          <p:cNvPr id="16" name="標題 1"/>
          <p:cNvSpPr txBox="1">
            <a:spLocks/>
          </p:cNvSpPr>
          <p:nvPr/>
        </p:nvSpPr>
        <p:spPr>
          <a:xfrm>
            <a:off x="376494" y="-87409"/>
            <a:ext cx="8900510" cy="11746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1.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UI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&amp;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Event Binding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(16/27)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949F6C64-69FF-4B80-832C-78143D3628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4623" y="1249358"/>
            <a:ext cx="8142085" cy="5130566"/>
          </a:xfrm>
          <a:prstGeom prst="rect">
            <a:avLst/>
          </a:prstGeom>
        </p:spPr>
      </p:pic>
      <p:sp>
        <p:nvSpPr>
          <p:cNvPr id="4" name="橢圓 3">
            <a:hlinkClick r:id="rId4" action="ppaction://hlinksldjump"/>
            <a:extLst>
              <a:ext uri="{FF2B5EF4-FFF2-40B4-BE49-F238E27FC236}">
                <a16:creationId xmlns:a16="http://schemas.microsoft.com/office/drawing/2014/main" id="{31FDCB66-5D69-46B0-9020-50EC7B3CD8CC}"/>
              </a:ext>
            </a:extLst>
          </p:cNvPr>
          <p:cNvSpPr/>
          <p:nvPr/>
        </p:nvSpPr>
        <p:spPr>
          <a:xfrm>
            <a:off x="7579468" y="2032407"/>
            <a:ext cx="275170" cy="24578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bg1"/>
                </a:solidFill>
              </a:rPr>
              <a:t>1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35C2AA5-55E3-43CB-8FC0-43860615C2CB}"/>
              </a:ext>
            </a:extLst>
          </p:cNvPr>
          <p:cNvSpPr/>
          <p:nvPr/>
        </p:nvSpPr>
        <p:spPr>
          <a:xfrm>
            <a:off x="3702970" y="1828800"/>
            <a:ext cx="8365766" cy="4600505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5034DD85-9644-46B6-8544-E3A7485BE041}"/>
              </a:ext>
            </a:extLst>
          </p:cNvPr>
          <p:cNvSpPr/>
          <p:nvPr/>
        </p:nvSpPr>
        <p:spPr>
          <a:xfrm>
            <a:off x="2302794" y="6241284"/>
            <a:ext cx="1591828" cy="3760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/>
              <a:t>TriageMain</a:t>
            </a:r>
            <a:endParaRPr lang="zh-TW" altLang="en-US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CD660BFC-7265-4AF8-BFAE-C209A748D799}"/>
              </a:ext>
            </a:extLst>
          </p:cNvPr>
          <p:cNvSpPr/>
          <p:nvPr/>
        </p:nvSpPr>
        <p:spPr>
          <a:xfrm>
            <a:off x="4047564" y="2408450"/>
            <a:ext cx="7866529" cy="3907041"/>
          </a:xfrm>
          <a:prstGeom prst="rect">
            <a:avLst/>
          </a:prstGeom>
          <a:noFill/>
          <a:ln w="381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B62077F6-1283-4C40-99AC-AFB761C52842}"/>
              </a:ext>
            </a:extLst>
          </p:cNvPr>
          <p:cNvSpPr/>
          <p:nvPr/>
        </p:nvSpPr>
        <p:spPr>
          <a:xfrm>
            <a:off x="10492921" y="2074232"/>
            <a:ext cx="1591828" cy="3760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/>
              <a:t>NurseEvaluate</a:t>
            </a:r>
            <a:endParaRPr lang="zh-TW" altLang="en-US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35F224-5037-40D1-858B-1E96C9AF61FC}"/>
              </a:ext>
            </a:extLst>
          </p:cNvPr>
          <p:cNvSpPr/>
          <p:nvPr/>
        </p:nvSpPr>
        <p:spPr>
          <a:xfrm>
            <a:off x="8505339" y="2654377"/>
            <a:ext cx="275170" cy="24578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bg1"/>
                </a:solidFill>
              </a:rPr>
              <a:t>2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12" name="橢圓 11">
            <a:hlinkClick r:id="rId5" action="ppaction://hlinksldjump"/>
            <a:extLst>
              <a:ext uri="{FF2B5EF4-FFF2-40B4-BE49-F238E27FC236}">
                <a16:creationId xmlns:a16="http://schemas.microsoft.com/office/drawing/2014/main" id="{2C4917BE-2AC3-4FB5-BEC6-2829F2F03C07}"/>
              </a:ext>
            </a:extLst>
          </p:cNvPr>
          <p:cNvSpPr/>
          <p:nvPr/>
        </p:nvSpPr>
        <p:spPr>
          <a:xfrm>
            <a:off x="8489326" y="3352965"/>
            <a:ext cx="275170" cy="24578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bg1"/>
                </a:solidFill>
              </a:rPr>
              <a:t>3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13" name="橢圓 12">
            <a:hlinkClick r:id="rId6" action="ppaction://hlinksldjump"/>
            <a:extLst>
              <a:ext uri="{FF2B5EF4-FFF2-40B4-BE49-F238E27FC236}">
                <a16:creationId xmlns:a16="http://schemas.microsoft.com/office/drawing/2014/main" id="{3BAECFCB-250A-4F3B-983B-67CCB3AD9682}"/>
              </a:ext>
            </a:extLst>
          </p:cNvPr>
          <p:cNvSpPr/>
          <p:nvPr/>
        </p:nvSpPr>
        <p:spPr>
          <a:xfrm>
            <a:off x="8488568" y="4250142"/>
            <a:ext cx="275170" cy="24578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bg1"/>
                </a:solidFill>
              </a:rPr>
              <a:t>4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14" name="橢圓 13">
            <a:extLst>
              <a:ext uri="{FF2B5EF4-FFF2-40B4-BE49-F238E27FC236}">
                <a16:creationId xmlns:a16="http://schemas.microsoft.com/office/drawing/2014/main" id="{B25CA735-77E0-44AD-8760-B498D95CBDF5}"/>
              </a:ext>
            </a:extLst>
          </p:cNvPr>
          <p:cNvSpPr/>
          <p:nvPr/>
        </p:nvSpPr>
        <p:spPr>
          <a:xfrm>
            <a:off x="10296443" y="2359070"/>
            <a:ext cx="275170" cy="24578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bg1"/>
                </a:solidFill>
              </a:rPr>
              <a:t>5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24" name="內容版面配置區 3">
            <a:extLst>
              <a:ext uri="{FF2B5EF4-FFF2-40B4-BE49-F238E27FC236}">
                <a16:creationId xmlns:a16="http://schemas.microsoft.com/office/drawing/2014/main" id="{2635694E-9A76-4AD8-8FE8-380D49835EE7}"/>
              </a:ext>
            </a:extLst>
          </p:cNvPr>
          <p:cNvSpPr txBox="1">
            <a:spLocks/>
          </p:cNvSpPr>
          <p:nvPr/>
        </p:nvSpPr>
        <p:spPr>
          <a:xfrm>
            <a:off x="12192000" y="499907"/>
            <a:ext cx="5040987" cy="6057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TW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cs typeface="Calibri" panose="020F0502020204030204" pitchFamily="34" charset="0"/>
              </a:rPr>
              <a:t>原系統</a:t>
            </a:r>
            <a:r>
              <a:rPr lang="en-US" altLang="zh-TW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cs typeface="Calibri" panose="020F0502020204030204" pitchFamily="34" charset="0"/>
              </a:rPr>
              <a:t>—</a:t>
            </a:r>
            <a:r>
              <a:rPr lang="zh-TW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cs typeface="Calibri" panose="020F0502020204030204" pitchFamily="34" charset="0"/>
              </a:rPr>
              <a:t>護理評估</a:t>
            </a:r>
            <a:r>
              <a:rPr lang="en-US" altLang="zh-TW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cs typeface="Calibri" panose="020F0502020204030204" pitchFamily="34" charset="0"/>
              </a:rPr>
              <a:t>: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TW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cs typeface="Calibri" panose="020F0502020204030204" pitchFamily="34" charset="0"/>
              </a:rPr>
              <a:t>跌倒評估、營養評估</a:t>
            </a:r>
            <a:r>
              <a:rPr lang="en-US" altLang="zh-TW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cs typeface="Calibri" panose="020F0502020204030204" pitchFamily="34" charset="0"/>
              </a:rPr>
              <a:t>.</a:t>
            </a:r>
            <a:r>
              <a:rPr lang="zh-TW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cs typeface="Calibri" panose="020F0502020204030204" pitchFamily="34" charset="0"/>
              </a:rPr>
              <a:t>壓瘡評估</a:t>
            </a:r>
            <a:endParaRPr lang="en-US" altLang="zh-TW" sz="2000" dirty="0">
              <a:solidFill>
                <a:schemeClr val="tx1">
                  <a:lumMod val="95000"/>
                  <a:lumOff val="5000"/>
                </a:schemeClr>
              </a:solidFill>
              <a:latin typeface="+mn-lt"/>
              <a:cs typeface="Calibri" panose="020F0502020204030204" pitchFamily="34" charset="0"/>
            </a:endParaRPr>
          </a:p>
        </p:txBody>
      </p:sp>
      <p:sp>
        <p:nvSpPr>
          <p:cNvPr id="26" name="橢圓 25">
            <a:extLst>
              <a:ext uri="{FF2B5EF4-FFF2-40B4-BE49-F238E27FC236}">
                <a16:creationId xmlns:a16="http://schemas.microsoft.com/office/drawing/2014/main" id="{5D190E20-668C-4C1E-95DB-C06D6B61D822}"/>
              </a:ext>
            </a:extLst>
          </p:cNvPr>
          <p:cNvSpPr/>
          <p:nvPr/>
        </p:nvSpPr>
        <p:spPr>
          <a:xfrm>
            <a:off x="11761540" y="2399670"/>
            <a:ext cx="275170" cy="24578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bg1"/>
                </a:solidFill>
              </a:rPr>
              <a:t>7</a:t>
            </a:r>
            <a:endParaRPr lang="zh-TW" altLang="en-US" dirty="0">
              <a:solidFill>
                <a:schemeClr val="bg1"/>
              </a:solidFill>
            </a:endParaRPr>
          </a:p>
        </p:txBody>
      </p:sp>
      <p:pic>
        <p:nvPicPr>
          <p:cNvPr id="25" name="圖片 24">
            <a:extLst>
              <a:ext uri="{FF2B5EF4-FFF2-40B4-BE49-F238E27FC236}">
                <a16:creationId xmlns:a16="http://schemas.microsoft.com/office/drawing/2014/main" id="{CA888299-4B8A-40FC-9B23-CF093929BBE3}"/>
              </a:ext>
            </a:extLst>
          </p:cNvPr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60389" y="4336156"/>
            <a:ext cx="5040988" cy="2281171"/>
          </a:xfrm>
          <a:prstGeom prst="rect">
            <a:avLst/>
          </a:prstGeom>
          <a:noFill/>
          <a:ln>
            <a:noFill/>
          </a:ln>
          <a:extLst/>
        </p:spPr>
      </p:pic>
      <p:pic>
        <p:nvPicPr>
          <p:cNvPr id="29" name="圖片 28">
            <a:extLst>
              <a:ext uri="{FF2B5EF4-FFF2-40B4-BE49-F238E27FC236}">
                <a16:creationId xmlns:a16="http://schemas.microsoft.com/office/drawing/2014/main" id="{D5EACBB7-719B-478E-AD15-949458C53020}"/>
              </a:ext>
            </a:extLst>
          </p:cNvPr>
          <p:cNvPicPr/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15399" y="1479388"/>
            <a:ext cx="5040988" cy="2735349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矩形 30">
            <a:extLst>
              <a:ext uri="{FF2B5EF4-FFF2-40B4-BE49-F238E27FC236}">
                <a16:creationId xmlns:a16="http://schemas.microsoft.com/office/drawing/2014/main" id="{BFCAA55D-A4CB-4D51-B6D0-3D9CC2BACA10}"/>
              </a:ext>
            </a:extLst>
          </p:cNvPr>
          <p:cNvSpPr/>
          <p:nvPr/>
        </p:nvSpPr>
        <p:spPr>
          <a:xfrm>
            <a:off x="8794599" y="2735113"/>
            <a:ext cx="3119494" cy="3580378"/>
          </a:xfrm>
          <a:prstGeom prst="rect">
            <a:avLst/>
          </a:prstGeom>
          <a:noFill/>
          <a:ln w="381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橢圓 16">
            <a:extLst>
              <a:ext uri="{FF2B5EF4-FFF2-40B4-BE49-F238E27FC236}">
                <a16:creationId xmlns:a16="http://schemas.microsoft.com/office/drawing/2014/main" id="{E77DC41B-7450-486E-975B-16A3F2884ACC}"/>
              </a:ext>
            </a:extLst>
          </p:cNvPr>
          <p:cNvSpPr/>
          <p:nvPr/>
        </p:nvSpPr>
        <p:spPr>
          <a:xfrm>
            <a:off x="11724335" y="2885469"/>
            <a:ext cx="275170" cy="24578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bg1"/>
                </a:solidFill>
              </a:rPr>
              <a:t>6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32168A27-50EC-43DB-8DE1-273BE1201845}"/>
              </a:ext>
            </a:extLst>
          </p:cNvPr>
          <p:cNvSpPr/>
          <p:nvPr/>
        </p:nvSpPr>
        <p:spPr>
          <a:xfrm>
            <a:off x="7221679" y="5861735"/>
            <a:ext cx="1591828" cy="3760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/>
              <a:t>PressEvaluate</a:t>
            </a:r>
            <a:endParaRPr lang="zh-TW" altLang="en-US" dirty="0"/>
          </a:p>
        </p:txBody>
      </p:sp>
      <p:pic>
        <p:nvPicPr>
          <p:cNvPr id="21" name="圖片 20">
            <a:extLst>
              <a:ext uri="{FF2B5EF4-FFF2-40B4-BE49-F238E27FC236}">
                <a16:creationId xmlns:a16="http://schemas.microsoft.com/office/drawing/2014/main" id="{A2534F45-5E91-4EC5-8008-73FC85F55710}"/>
              </a:ext>
            </a:extLst>
          </p:cNvPr>
          <p:cNvPicPr/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21677" y="1709542"/>
            <a:ext cx="4256794" cy="2419510"/>
          </a:xfrm>
          <a:prstGeom prst="rect">
            <a:avLst/>
          </a:prstGeom>
          <a:noFill/>
          <a:ln>
            <a:noFill/>
          </a:ln>
          <a:extLst/>
        </p:spPr>
      </p:pic>
      <p:sp>
        <p:nvSpPr>
          <p:cNvPr id="22" name="橢圓 21">
            <a:extLst>
              <a:ext uri="{FF2B5EF4-FFF2-40B4-BE49-F238E27FC236}">
                <a16:creationId xmlns:a16="http://schemas.microsoft.com/office/drawing/2014/main" id="{34B62068-F660-42EF-B745-0C9A44DE4B98}"/>
              </a:ext>
            </a:extLst>
          </p:cNvPr>
          <p:cNvSpPr/>
          <p:nvPr/>
        </p:nvSpPr>
        <p:spPr>
          <a:xfrm>
            <a:off x="8519429" y="2655643"/>
            <a:ext cx="275170" cy="24578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>
                <a:solidFill>
                  <a:schemeClr val="bg1"/>
                </a:solidFill>
              </a:rPr>
              <a:t>2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23" name="橢圓 22">
            <a:extLst>
              <a:ext uri="{FF2B5EF4-FFF2-40B4-BE49-F238E27FC236}">
                <a16:creationId xmlns:a16="http://schemas.microsoft.com/office/drawing/2014/main" id="{0F8F21E2-C289-4BB6-A9B0-1DC64FE9E405}"/>
              </a:ext>
            </a:extLst>
          </p:cNvPr>
          <p:cNvSpPr/>
          <p:nvPr/>
        </p:nvSpPr>
        <p:spPr>
          <a:xfrm>
            <a:off x="8519429" y="2900161"/>
            <a:ext cx="275170" cy="24578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>
                <a:solidFill>
                  <a:schemeClr val="bg1"/>
                </a:solidFill>
              </a:rPr>
              <a:t>2</a:t>
            </a:r>
            <a:endParaRPr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7167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表格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0207552"/>
              </p:ext>
            </p:extLst>
          </p:nvPr>
        </p:nvGraphicFramePr>
        <p:xfrm>
          <a:off x="71172" y="1709542"/>
          <a:ext cx="3529094" cy="353568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528643">
                  <a:extLst>
                    <a:ext uri="{9D8B030D-6E8A-4147-A177-3AD203B41FA5}">
                      <a16:colId xmlns:a16="http://schemas.microsoft.com/office/drawing/2014/main" val="763461181"/>
                    </a:ext>
                  </a:extLst>
                </a:gridCol>
                <a:gridCol w="3000451">
                  <a:extLst>
                    <a:ext uri="{9D8B030D-6E8A-4147-A177-3AD203B41FA5}">
                      <a16:colId xmlns:a16="http://schemas.microsoft.com/office/drawing/2014/main" val="4214860024"/>
                    </a:ext>
                  </a:extLst>
                </a:gridCol>
              </a:tblGrid>
              <a:tr h="337313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事件名稱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2880104"/>
                  </a:ext>
                </a:extLst>
              </a:tr>
              <a:tr h="359726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+mn-lt"/>
                          <a:ea typeface="微軟正黑體" panose="020B0604030504040204" pitchFamily="34" charset="-120"/>
                        </a:rPr>
                        <a:t>1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700" kern="120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onEvaluateChooseClick</a:t>
                      </a:r>
                      <a:r>
                        <a:rPr lang="en-US" altLang="zh-TW" sz="17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($event)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6755730"/>
                  </a:ext>
                </a:extLst>
              </a:tr>
              <a:tr h="359726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+mn-lt"/>
                          <a:ea typeface="微軟正黑體" panose="020B0604030504040204" pitchFamily="34" charset="-12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700" kern="120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onEvaluateItemMouseover</a:t>
                      </a:r>
                      <a:r>
                        <a:rPr lang="en-US" altLang="zh-TW" sz="17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($event)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8933427"/>
                  </a:ext>
                </a:extLst>
              </a:tr>
              <a:tr h="359726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+mn-lt"/>
                          <a:ea typeface="微軟正黑體" panose="020B0604030504040204" pitchFamily="34" charset="-12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700" kern="120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onAddHurtClick</a:t>
                      </a:r>
                      <a:r>
                        <a:rPr lang="en-US" altLang="zh-TW" sz="17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($event)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5019340"/>
                  </a:ext>
                </a:extLst>
              </a:tr>
              <a:tr h="359726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+mn-lt"/>
                          <a:ea typeface="微軟正黑體" panose="020B0604030504040204" pitchFamily="34" charset="-12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700" kern="120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onRowEditClick</a:t>
                      </a:r>
                      <a:r>
                        <a:rPr lang="en-US" altLang="zh-TW" sz="17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($event)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9605300"/>
                  </a:ext>
                </a:extLst>
              </a:tr>
              <a:tr h="359726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+mn-lt"/>
                          <a:ea typeface="微軟正黑體" panose="020B0604030504040204" pitchFamily="34" charset="-120"/>
                        </a:rPr>
                        <a:t>5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700" kern="120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onRowRemoveClick</a:t>
                      </a:r>
                      <a:r>
                        <a:rPr lang="en-US" altLang="zh-TW" sz="17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($event)</a:t>
                      </a:r>
                      <a:endParaRPr lang="zh-TW" altLang="en-US" sz="1700" kern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6709362"/>
                  </a:ext>
                </a:extLst>
              </a:tr>
              <a:tr h="359726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+mn-lt"/>
                          <a:ea typeface="微軟正黑體" panose="020B0604030504040204" pitchFamily="34" charset="-120"/>
                        </a:rPr>
                        <a:t>6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700" kern="120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onCellEditComplete</a:t>
                      </a:r>
                      <a:r>
                        <a:rPr lang="en-US" altLang="zh-TW" sz="17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($event)</a:t>
                      </a:r>
                      <a:endParaRPr lang="zh-TW" altLang="en-US" sz="1700" kern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805633"/>
                  </a:ext>
                </a:extLst>
              </a:tr>
              <a:tr h="359726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+mn-lt"/>
                          <a:ea typeface="微軟正黑體" panose="020B0604030504040204" pitchFamily="34" charset="-120"/>
                        </a:rPr>
                        <a:t>7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700" kern="120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onRowEditSave</a:t>
                      </a:r>
                      <a:r>
                        <a:rPr lang="en-US" altLang="zh-TW" sz="17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($event)</a:t>
                      </a:r>
                      <a:endParaRPr lang="zh-TW" altLang="en-US" sz="1700" kern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2192908"/>
                  </a:ext>
                </a:extLst>
              </a:tr>
              <a:tr h="359726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+mn-lt"/>
                          <a:ea typeface="微軟正黑體" panose="020B0604030504040204" pitchFamily="34" charset="-120"/>
                        </a:rPr>
                        <a:t>8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700" kern="120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onRowEditCancel</a:t>
                      </a:r>
                      <a:r>
                        <a:rPr lang="en-US" altLang="zh-TW" sz="17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($event)</a:t>
                      </a:r>
                      <a:endParaRPr lang="zh-TW" altLang="en-US" sz="1700" kern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3802916"/>
                  </a:ext>
                </a:extLst>
              </a:tr>
            </a:tbl>
          </a:graphicData>
        </a:graphic>
      </p:graphicFrame>
      <p:sp>
        <p:nvSpPr>
          <p:cNvPr id="16" name="標題 1"/>
          <p:cNvSpPr txBox="1">
            <a:spLocks/>
          </p:cNvSpPr>
          <p:nvPr/>
        </p:nvSpPr>
        <p:spPr>
          <a:xfrm>
            <a:off x="376494" y="-87409"/>
            <a:ext cx="8900510" cy="11746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1.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UI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&amp;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Event Binding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(17/27)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949F6C64-69FF-4B80-832C-78143D3628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4622" y="1270806"/>
            <a:ext cx="8142086" cy="5087668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635C2AA5-55E3-43CB-8FC0-43860615C2CB}"/>
              </a:ext>
            </a:extLst>
          </p:cNvPr>
          <p:cNvSpPr/>
          <p:nvPr/>
        </p:nvSpPr>
        <p:spPr>
          <a:xfrm>
            <a:off x="3702970" y="1828800"/>
            <a:ext cx="8365766" cy="4600505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5034DD85-9644-46B6-8544-E3A7485BE041}"/>
              </a:ext>
            </a:extLst>
          </p:cNvPr>
          <p:cNvSpPr/>
          <p:nvPr/>
        </p:nvSpPr>
        <p:spPr>
          <a:xfrm>
            <a:off x="2302794" y="6241284"/>
            <a:ext cx="1591828" cy="3760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/>
              <a:t>TriageMain</a:t>
            </a:r>
            <a:endParaRPr lang="zh-TW" altLang="en-US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CD660BFC-7265-4AF8-BFAE-C209A748D799}"/>
              </a:ext>
            </a:extLst>
          </p:cNvPr>
          <p:cNvSpPr/>
          <p:nvPr/>
        </p:nvSpPr>
        <p:spPr>
          <a:xfrm>
            <a:off x="4047564" y="2408450"/>
            <a:ext cx="7866529" cy="3907041"/>
          </a:xfrm>
          <a:prstGeom prst="rect">
            <a:avLst/>
          </a:prstGeom>
          <a:noFill/>
          <a:ln w="381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B62077F6-1283-4C40-99AC-AFB761C52842}"/>
              </a:ext>
            </a:extLst>
          </p:cNvPr>
          <p:cNvSpPr/>
          <p:nvPr/>
        </p:nvSpPr>
        <p:spPr>
          <a:xfrm>
            <a:off x="8924767" y="2122994"/>
            <a:ext cx="1591828" cy="3760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/>
              <a:t>NurseEvaluate</a:t>
            </a:r>
            <a:endParaRPr lang="zh-TW" altLang="en-US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35F224-5037-40D1-858B-1E96C9AF61FC}"/>
              </a:ext>
            </a:extLst>
          </p:cNvPr>
          <p:cNvSpPr/>
          <p:nvPr/>
        </p:nvSpPr>
        <p:spPr>
          <a:xfrm>
            <a:off x="9720681" y="4776966"/>
            <a:ext cx="275170" cy="24578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bg1"/>
                </a:solidFill>
              </a:rPr>
              <a:t>2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12" name="橢圓 11">
            <a:hlinkClick r:id="rId4" action="ppaction://hlinksldjump"/>
            <a:extLst>
              <a:ext uri="{FF2B5EF4-FFF2-40B4-BE49-F238E27FC236}">
                <a16:creationId xmlns:a16="http://schemas.microsoft.com/office/drawing/2014/main" id="{2C4917BE-2AC3-4FB5-BEC6-2829F2F03C07}"/>
              </a:ext>
            </a:extLst>
          </p:cNvPr>
          <p:cNvSpPr/>
          <p:nvPr/>
        </p:nvSpPr>
        <p:spPr>
          <a:xfrm>
            <a:off x="11734749" y="2405859"/>
            <a:ext cx="275170" cy="24578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bg1"/>
                </a:solidFill>
              </a:rPr>
              <a:t>3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97D3CF2F-6383-4652-8354-3EFC421E65F8}"/>
              </a:ext>
            </a:extLst>
          </p:cNvPr>
          <p:cNvSpPr/>
          <p:nvPr/>
        </p:nvSpPr>
        <p:spPr>
          <a:xfrm>
            <a:off x="-3487778" y="1"/>
            <a:ext cx="3403198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2000"/>
              </a:lnSpc>
            </a:pPr>
            <a:endParaRPr lang="zh-TW" altLang="en-US" sz="12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lnSpc>
                <a:spcPts val="2000"/>
              </a:lnSpc>
              <a:buFont typeface="+mj-lt"/>
              <a:buAutoNum type="arabicPeriod"/>
            </a:pPr>
            <a:r>
              <a:rPr lang="zh-TW" altLang="en-US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檢傷分類系統</a:t>
            </a:r>
            <a:br>
              <a:rPr lang="en-US" altLang="zh-TW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</a:t>
            </a:r>
            <a:r>
              <a:rPr lang="en-US" altLang="zh-TW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1-1 </a:t>
            </a:r>
            <a:r>
              <a:rPr lang="zh-TW" altLang="en-US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檢傷分類</a:t>
            </a:r>
            <a:br>
              <a:rPr lang="en-US" altLang="zh-TW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</a:t>
            </a:r>
            <a:r>
              <a:rPr lang="zh-TW" altLang="en-US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*</a:t>
            </a:r>
            <a:r>
              <a:rPr lang="en-US" altLang="zh-TW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(1)</a:t>
            </a:r>
            <a:r>
              <a:rPr lang="zh-TW" altLang="en-US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可讀卡</a:t>
            </a:r>
            <a:br>
              <a:rPr lang="en-US" altLang="zh-TW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*</a:t>
            </a:r>
            <a:r>
              <a:rPr lang="en-US" altLang="zh-TW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(2)</a:t>
            </a:r>
            <a:r>
              <a:rPr lang="zh-TW" altLang="en-US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可連接生命徵象儀器並帶入到指定位置</a:t>
            </a:r>
            <a:r>
              <a:rPr lang="en-US" altLang="zh-TW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(7)</a:t>
            </a:r>
            <a:endParaRPr lang="en-US" altLang="zh-TW" sz="12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ts val="2000"/>
              </a:lnSpc>
            </a:pPr>
            <a:r>
              <a:rPr lang="en-US" altLang="zh-TW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	1</a:t>
            </a:r>
            <a:r>
              <a:rPr lang="en-US" altLang="zh-TW" sz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-2</a:t>
            </a:r>
            <a:r>
              <a:rPr lang="zh-TW" altLang="en-US" sz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檢傷其他</a:t>
            </a:r>
            <a:endParaRPr lang="en-US" altLang="zh-TW" sz="12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ts val="2000"/>
              </a:lnSpc>
            </a:pPr>
            <a:r>
              <a:rPr lang="zh-TW" altLang="en-US" sz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      * 自動帶入到院時間</a:t>
            </a:r>
            <a:r>
              <a:rPr lang="en-US" altLang="zh-TW" sz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為跳出傳染病通報視窗</a:t>
            </a:r>
            <a:r>
              <a:rPr lang="en-US" altLang="zh-TW" sz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pPr>
              <a:lnSpc>
                <a:spcPts val="2000"/>
              </a:lnSpc>
            </a:pPr>
            <a:r>
              <a:rPr lang="zh-TW" altLang="en-US" sz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     * 身高體重的數值會帶入護理評估</a:t>
            </a:r>
            <a:r>
              <a:rPr lang="en-US" altLang="zh-TW" sz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sz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營養評估計算</a:t>
            </a:r>
            <a:r>
              <a:rPr lang="en-US" altLang="zh-TW" sz="1200" dirty="0" err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bmi</a:t>
            </a:r>
            <a:br>
              <a:rPr lang="en-US" altLang="zh-TW" sz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</a:t>
            </a:r>
            <a:r>
              <a:rPr lang="en-US" altLang="zh-TW" sz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1-3</a:t>
            </a:r>
            <a:r>
              <a:rPr lang="zh-TW" altLang="en-US" sz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高危險性機轉</a:t>
            </a:r>
            <a:r>
              <a:rPr lang="en-US" altLang="zh-TW" sz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endParaRPr lang="zh-TW" altLang="en-US" sz="12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>
              <a:lnSpc>
                <a:spcPts val="2000"/>
              </a:lnSpc>
            </a:pPr>
            <a:r>
              <a:rPr lang="zh-TW" altLang="en-US" sz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*  如果在檢傷分類中填選外科才會出現的畫面</a:t>
            </a:r>
          </a:p>
          <a:p>
            <a:pPr lvl="1">
              <a:lnSpc>
                <a:spcPts val="2000"/>
              </a:lnSpc>
            </a:pPr>
            <a:r>
              <a:rPr lang="zh-TW" altLang="en-US" sz="12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</a:t>
            </a:r>
            <a:r>
              <a:rPr lang="en-US" altLang="zh-TW" sz="12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1-4</a:t>
            </a:r>
            <a:r>
              <a:rPr lang="zh-TW" altLang="en-US" sz="12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護理評估 </a:t>
            </a:r>
          </a:p>
          <a:p>
            <a:pPr lvl="1">
              <a:lnSpc>
                <a:spcPts val="2000"/>
              </a:lnSpc>
            </a:pPr>
            <a:r>
              <a:rPr lang="zh-TW" altLang="en-US" sz="12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* 用</a:t>
            </a:r>
            <a:r>
              <a:rPr lang="en-US" altLang="zh-TW" sz="1200" dirty="0" err="1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tabview</a:t>
            </a:r>
            <a:r>
              <a:rPr lang="zh-TW" altLang="en-US" sz="12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分成四大評估項目</a:t>
            </a:r>
          </a:p>
          <a:p>
            <a:pPr lvl="1">
              <a:lnSpc>
                <a:spcPts val="2000"/>
              </a:lnSpc>
            </a:pPr>
            <a:r>
              <a:rPr lang="zh-TW" altLang="en-US" sz="12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* 其中的壓瘡、疼痛評估需要點擊圖片，來選擇部位</a:t>
            </a:r>
          </a:p>
          <a:p>
            <a:pPr lvl="1">
              <a:lnSpc>
                <a:spcPts val="2000"/>
              </a:lnSpc>
            </a:pPr>
            <a:r>
              <a:rPr lang="zh-TW" altLang="en-US" sz="12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* 疼痛評估在選擇完評估種類後會出現評估的數值供使用者選擇</a:t>
            </a:r>
            <a:br>
              <a:rPr lang="en-US" altLang="zh-TW" sz="12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endParaRPr lang="zh-TW" altLang="en-US" sz="1200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4" name="內容版面配置區 3">
            <a:extLst>
              <a:ext uri="{FF2B5EF4-FFF2-40B4-BE49-F238E27FC236}">
                <a16:creationId xmlns:a16="http://schemas.microsoft.com/office/drawing/2014/main" id="{2635694E-9A76-4AD8-8FE8-380D49835EE7}"/>
              </a:ext>
            </a:extLst>
          </p:cNvPr>
          <p:cNvSpPr txBox="1">
            <a:spLocks/>
          </p:cNvSpPr>
          <p:nvPr/>
        </p:nvSpPr>
        <p:spPr>
          <a:xfrm>
            <a:off x="12228362" y="946484"/>
            <a:ext cx="5040987" cy="6057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TW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cs typeface="Calibri" panose="020F0502020204030204" pitchFamily="34" charset="0"/>
              </a:rPr>
              <a:t>原系統</a:t>
            </a:r>
            <a:r>
              <a:rPr lang="en-US" altLang="zh-TW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cs typeface="Calibri" panose="020F0502020204030204" pitchFamily="34" charset="0"/>
              </a:rPr>
              <a:t>—</a:t>
            </a:r>
            <a:r>
              <a:rPr lang="zh-TW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cs typeface="Calibri" panose="020F0502020204030204" pitchFamily="34" charset="0"/>
              </a:rPr>
              <a:t>護理評估</a:t>
            </a:r>
            <a:r>
              <a:rPr lang="en-US" altLang="zh-TW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cs typeface="Calibri" panose="020F0502020204030204" pitchFamily="34" charset="0"/>
              </a:rPr>
              <a:t>:</a:t>
            </a:r>
            <a:r>
              <a:rPr lang="zh-TW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cs typeface="Calibri" panose="020F0502020204030204" pitchFamily="34" charset="0"/>
              </a:rPr>
              <a:t>疼痛評估</a:t>
            </a:r>
            <a:endParaRPr lang="en-US" altLang="zh-TW" sz="2000" dirty="0">
              <a:solidFill>
                <a:schemeClr val="tx1">
                  <a:lumMod val="95000"/>
                  <a:lumOff val="5000"/>
                </a:schemeClr>
              </a:solidFill>
              <a:latin typeface="+mn-lt"/>
              <a:cs typeface="Calibri" panose="020F0502020204030204" pitchFamily="34" charset="0"/>
            </a:endParaRPr>
          </a:p>
        </p:txBody>
      </p:sp>
      <p:sp>
        <p:nvSpPr>
          <p:cNvPr id="31" name="橢圓 30">
            <a:hlinkClick r:id="rId4" action="ppaction://hlinksldjump"/>
            <a:extLst>
              <a:ext uri="{FF2B5EF4-FFF2-40B4-BE49-F238E27FC236}">
                <a16:creationId xmlns:a16="http://schemas.microsoft.com/office/drawing/2014/main" id="{290FC401-9D72-4984-A4D2-60C4B25091A7}"/>
              </a:ext>
            </a:extLst>
          </p:cNvPr>
          <p:cNvSpPr/>
          <p:nvPr/>
        </p:nvSpPr>
        <p:spPr>
          <a:xfrm>
            <a:off x="8027128" y="3315708"/>
            <a:ext cx="275170" cy="24578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bg1"/>
                </a:solidFill>
              </a:rPr>
              <a:t>4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32" name="橢圓 31">
            <a:hlinkClick r:id="rId4" action="ppaction://hlinksldjump"/>
            <a:extLst>
              <a:ext uri="{FF2B5EF4-FFF2-40B4-BE49-F238E27FC236}">
                <a16:creationId xmlns:a16="http://schemas.microsoft.com/office/drawing/2014/main" id="{D3EFE2C3-BECE-45F9-A161-778261CE4E2F}"/>
              </a:ext>
            </a:extLst>
          </p:cNvPr>
          <p:cNvSpPr/>
          <p:nvPr/>
        </p:nvSpPr>
        <p:spPr>
          <a:xfrm>
            <a:off x="8321640" y="3317683"/>
            <a:ext cx="275170" cy="24578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bg1"/>
                </a:solidFill>
              </a:rPr>
              <a:t>5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4" name="橢圓 3">
            <a:hlinkClick r:id="rId5" action="ppaction://hlinksldjump"/>
            <a:extLst>
              <a:ext uri="{FF2B5EF4-FFF2-40B4-BE49-F238E27FC236}">
                <a16:creationId xmlns:a16="http://schemas.microsoft.com/office/drawing/2014/main" id="{31FDCB66-5D69-46B0-9020-50EC7B3CD8CC}"/>
              </a:ext>
            </a:extLst>
          </p:cNvPr>
          <p:cNvSpPr/>
          <p:nvPr/>
        </p:nvSpPr>
        <p:spPr>
          <a:xfrm>
            <a:off x="10355336" y="2405859"/>
            <a:ext cx="275170" cy="24578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bg1"/>
                </a:solidFill>
              </a:rPr>
              <a:t>1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BF65BF6E-23DB-4ED7-8718-4552ED4E1B25}"/>
              </a:ext>
            </a:extLst>
          </p:cNvPr>
          <p:cNvSpPr/>
          <p:nvPr/>
        </p:nvSpPr>
        <p:spPr>
          <a:xfrm>
            <a:off x="8794599" y="2735113"/>
            <a:ext cx="3119494" cy="3580378"/>
          </a:xfrm>
          <a:prstGeom prst="rect">
            <a:avLst/>
          </a:prstGeom>
          <a:noFill/>
          <a:ln w="381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57C334FD-4CCE-4D7E-ADAC-333DDB779A6E}"/>
              </a:ext>
            </a:extLst>
          </p:cNvPr>
          <p:cNvSpPr/>
          <p:nvPr/>
        </p:nvSpPr>
        <p:spPr>
          <a:xfrm>
            <a:off x="8901093" y="6138978"/>
            <a:ext cx="1591828" cy="3760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/>
              <a:t>HurtEvaluate</a:t>
            </a:r>
            <a:endParaRPr lang="zh-TW" altLang="en-US" dirty="0"/>
          </a:p>
        </p:txBody>
      </p:sp>
      <p:sp>
        <p:nvSpPr>
          <p:cNvPr id="26" name="橢圓 25">
            <a:hlinkClick r:id="rId4" action="ppaction://hlinksldjump"/>
            <a:extLst>
              <a:ext uri="{FF2B5EF4-FFF2-40B4-BE49-F238E27FC236}">
                <a16:creationId xmlns:a16="http://schemas.microsoft.com/office/drawing/2014/main" id="{C2288EF8-85DC-4FEA-8EED-0883C319F63A}"/>
              </a:ext>
            </a:extLst>
          </p:cNvPr>
          <p:cNvSpPr/>
          <p:nvPr/>
        </p:nvSpPr>
        <p:spPr>
          <a:xfrm>
            <a:off x="5071082" y="3690001"/>
            <a:ext cx="275170" cy="24578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bg1"/>
                </a:solidFill>
              </a:rPr>
              <a:t>6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27" name="橢圓 26">
            <a:hlinkClick r:id="rId4" action="ppaction://hlinksldjump"/>
            <a:extLst>
              <a:ext uri="{FF2B5EF4-FFF2-40B4-BE49-F238E27FC236}">
                <a16:creationId xmlns:a16="http://schemas.microsoft.com/office/drawing/2014/main" id="{FC149315-CB56-4FD0-8031-C73A8FA572E5}"/>
              </a:ext>
            </a:extLst>
          </p:cNvPr>
          <p:cNvSpPr/>
          <p:nvPr/>
        </p:nvSpPr>
        <p:spPr>
          <a:xfrm>
            <a:off x="8014257" y="3659178"/>
            <a:ext cx="275170" cy="24578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bg1"/>
                </a:solidFill>
              </a:rPr>
              <a:t>7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28" name="橢圓 27">
            <a:hlinkClick r:id="rId4" action="ppaction://hlinksldjump"/>
            <a:extLst>
              <a:ext uri="{FF2B5EF4-FFF2-40B4-BE49-F238E27FC236}">
                <a16:creationId xmlns:a16="http://schemas.microsoft.com/office/drawing/2014/main" id="{BC9DA3F8-B074-404F-A531-4F94F459C935}"/>
              </a:ext>
            </a:extLst>
          </p:cNvPr>
          <p:cNvSpPr/>
          <p:nvPr/>
        </p:nvSpPr>
        <p:spPr>
          <a:xfrm>
            <a:off x="8357344" y="3655276"/>
            <a:ext cx="275170" cy="24578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bg1"/>
                </a:solidFill>
              </a:rPr>
              <a:t>8</a:t>
            </a:r>
            <a:endParaRPr lang="zh-TW" altLang="en-US" dirty="0">
              <a:solidFill>
                <a:schemeClr val="bg1"/>
              </a:solidFill>
            </a:endParaRPr>
          </a:p>
        </p:txBody>
      </p:sp>
      <p:pic>
        <p:nvPicPr>
          <p:cNvPr id="30" name="圖片 29">
            <a:extLst>
              <a:ext uri="{FF2B5EF4-FFF2-40B4-BE49-F238E27FC236}">
                <a16:creationId xmlns:a16="http://schemas.microsoft.com/office/drawing/2014/main" id="{4DFA75AA-CE50-49CF-9340-7583A8A1BACB}"/>
              </a:ext>
            </a:extLst>
          </p:cNvPr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05746" y="1457718"/>
            <a:ext cx="4170973" cy="26952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圖片 32">
            <a:extLst>
              <a:ext uri="{FF2B5EF4-FFF2-40B4-BE49-F238E27FC236}">
                <a16:creationId xmlns:a16="http://schemas.microsoft.com/office/drawing/2014/main" id="{CA11AB15-2CA3-42B6-B209-C3F65DBF206F}"/>
              </a:ext>
            </a:extLst>
          </p:cNvPr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05746" y="4211736"/>
            <a:ext cx="4244894" cy="26462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44722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7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系統設計大綱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altLang="zh-TW" sz="3200" dirty="0">
                <a:latin typeface="+mn-lt"/>
                <a:ea typeface="微軟正黑體" panose="020B0604030504040204" pitchFamily="34" charset="-120"/>
                <a:cs typeface="Calibri" panose="020F0502020204030204" pitchFamily="34" charset="0"/>
              </a:rPr>
              <a:t>UI &amp;Event Binding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altLang="zh-TW" dirty="0" err="1">
                <a:latin typeface="+mn-lt"/>
                <a:cs typeface="Calibri" panose="020F0502020204030204" pitchFamily="34" charset="0"/>
              </a:rPr>
              <a:t>ViewModel</a:t>
            </a:r>
            <a:endParaRPr lang="en-US" altLang="zh-TW" dirty="0">
              <a:latin typeface="+mn-lt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1320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表格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4489008"/>
              </p:ext>
            </p:extLst>
          </p:nvPr>
        </p:nvGraphicFramePr>
        <p:xfrm>
          <a:off x="71172" y="1709542"/>
          <a:ext cx="3748474" cy="109728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561505">
                  <a:extLst>
                    <a:ext uri="{9D8B030D-6E8A-4147-A177-3AD203B41FA5}">
                      <a16:colId xmlns:a16="http://schemas.microsoft.com/office/drawing/2014/main" val="763461181"/>
                    </a:ext>
                  </a:extLst>
                </a:gridCol>
                <a:gridCol w="3186969">
                  <a:extLst>
                    <a:ext uri="{9D8B030D-6E8A-4147-A177-3AD203B41FA5}">
                      <a16:colId xmlns:a16="http://schemas.microsoft.com/office/drawing/2014/main" val="4214860024"/>
                    </a:ext>
                  </a:extLst>
                </a:gridCol>
              </a:tblGrid>
              <a:tr h="337313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事件名稱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2880104"/>
                  </a:ext>
                </a:extLst>
              </a:tr>
              <a:tr h="359726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+mn-lt"/>
                          <a:ea typeface="微軟正黑體" panose="020B0604030504040204" pitchFamily="34" charset="-120"/>
                        </a:rPr>
                        <a:t>1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700" kern="120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onPatientAreasClick</a:t>
                      </a:r>
                      <a:r>
                        <a:rPr lang="en-US" altLang="zh-TW" sz="17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($event)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6755730"/>
                  </a:ext>
                </a:extLst>
              </a:tr>
              <a:tr h="359726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+mn-lt"/>
                          <a:ea typeface="微軟正黑體" panose="020B0604030504040204" pitchFamily="34" charset="-12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700" kern="120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onPatientAreaClick</a:t>
                      </a:r>
                      <a:r>
                        <a:rPr lang="en-US" altLang="zh-TW" sz="17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($event)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7738560"/>
                  </a:ext>
                </a:extLst>
              </a:tr>
            </a:tbl>
          </a:graphicData>
        </a:graphic>
      </p:graphicFrame>
      <p:sp>
        <p:nvSpPr>
          <p:cNvPr id="16" name="標題 1"/>
          <p:cNvSpPr txBox="1">
            <a:spLocks/>
          </p:cNvSpPr>
          <p:nvPr/>
        </p:nvSpPr>
        <p:spPr>
          <a:xfrm>
            <a:off x="376494" y="-87409"/>
            <a:ext cx="8900510" cy="11746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1.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UI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&amp;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Event Binding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(18/27)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949F6C64-69FF-4B80-832C-78143D3628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9277" y="1264894"/>
            <a:ext cx="8092777" cy="5099495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CD660BFC-7265-4AF8-BFAE-C209A748D799}"/>
              </a:ext>
            </a:extLst>
          </p:cNvPr>
          <p:cNvSpPr/>
          <p:nvPr/>
        </p:nvSpPr>
        <p:spPr>
          <a:xfrm>
            <a:off x="4132161" y="2534856"/>
            <a:ext cx="7708739" cy="3767541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B62077F6-1283-4C40-99AC-AFB761C52842}"/>
              </a:ext>
            </a:extLst>
          </p:cNvPr>
          <p:cNvSpPr/>
          <p:nvPr/>
        </p:nvSpPr>
        <p:spPr>
          <a:xfrm>
            <a:off x="9894670" y="2284841"/>
            <a:ext cx="1591828" cy="3760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/>
              <a:t>PatientAsssign</a:t>
            </a:r>
            <a:endParaRPr lang="zh-TW" altLang="en-US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97D3CF2F-6383-4652-8354-3EFC421E65F8}"/>
              </a:ext>
            </a:extLst>
          </p:cNvPr>
          <p:cNvSpPr/>
          <p:nvPr/>
        </p:nvSpPr>
        <p:spPr>
          <a:xfrm>
            <a:off x="-3487778" y="1"/>
            <a:ext cx="3403198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2000"/>
              </a:lnSpc>
            </a:pPr>
            <a:endParaRPr lang="zh-TW" altLang="en-US" sz="12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lnSpc>
                <a:spcPts val="2000"/>
              </a:lnSpc>
              <a:buFont typeface="+mj-lt"/>
              <a:buAutoNum type="arabicPeriod"/>
            </a:pPr>
            <a:r>
              <a:rPr lang="zh-TW" altLang="en-US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檢傷分類系統</a:t>
            </a:r>
            <a:br>
              <a:rPr lang="en-US" altLang="zh-TW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</a:t>
            </a:r>
            <a:r>
              <a:rPr lang="en-US" altLang="zh-TW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1-1 </a:t>
            </a:r>
            <a:r>
              <a:rPr lang="zh-TW" altLang="en-US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檢傷分類</a:t>
            </a:r>
            <a:br>
              <a:rPr lang="en-US" altLang="zh-TW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</a:t>
            </a:r>
            <a:r>
              <a:rPr lang="zh-TW" altLang="en-US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*</a:t>
            </a:r>
            <a:r>
              <a:rPr lang="en-US" altLang="zh-TW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(1)</a:t>
            </a:r>
            <a:r>
              <a:rPr lang="zh-TW" altLang="en-US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可讀卡</a:t>
            </a:r>
            <a:br>
              <a:rPr lang="en-US" altLang="zh-TW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*</a:t>
            </a:r>
            <a:r>
              <a:rPr lang="en-US" altLang="zh-TW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(2)</a:t>
            </a:r>
            <a:r>
              <a:rPr lang="zh-TW" altLang="en-US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可連接生命徵象儀器並帶入到指定位置</a:t>
            </a:r>
            <a:r>
              <a:rPr lang="en-US" altLang="zh-TW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(7)</a:t>
            </a:r>
            <a:endParaRPr lang="en-US" altLang="zh-TW" sz="12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ts val="2000"/>
              </a:lnSpc>
            </a:pPr>
            <a:r>
              <a:rPr lang="en-US" altLang="zh-TW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	1</a:t>
            </a:r>
            <a:r>
              <a:rPr lang="en-US" altLang="zh-TW" sz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-2</a:t>
            </a:r>
            <a:r>
              <a:rPr lang="zh-TW" altLang="en-US" sz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檢傷其他</a:t>
            </a:r>
            <a:endParaRPr lang="en-US" altLang="zh-TW" sz="12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ts val="2000"/>
              </a:lnSpc>
            </a:pPr>
            <a:r>
              <a:rPr lang="zh-TW" altLang="en-US" sz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      * 自動帶入到院時間</a:t>
            </a:r>
            <a:r>
              <a:rPr lang="en-US" altLang="zh-TW" sz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為跳出傳染病通報視窗</a:t>
            </a:r>
            <a:r>
              <a:rPr lang="en-US" altLang="zh-TW" sz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pPr>
              <a:lnSpc>
                <a:spcPts val="2000"/>
              </a:lnSpc>
            </a:pPr>
            <a:r>
              <a:rPr lang="zh-TW" altLang="en-US" sz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     * 身高體重的數值會帶入護理評估</a:t>
            </a:r>
            <a:r>
              <a:rPr lang="en-US" altLang="zh-TW" sz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sz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營養評估計算</a:t>
            </a:r>
            <a:r>
              <a:rPr lang="en-US" altLang="zh-TW" sz="1200" dirty="0" err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bmi</a:t>
            </a:r>
            <a:br>
              <a:rPr lang="en-US" altLang="zh-TW" sz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</a:t>
            </a:r>
            <a:r>
              <a:rPr lang="en-US" altLang="zh-TW" sz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1-3</a:t>
            </a:r>
            <a:r>
              <a:rPr lang="zh-TW" altLang="en-US" sz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高危險性機轉</a:t>
            </a:r>
            <a:r>
              <a:rPr lang="en-US" altLang="zh-TW" sz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endParaRPr lang="zh-TW" altLang="en-US" sz="12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>
              <a:lnSpc>
                <a:spcPts val="2000"/>
              </a:lnSpc>
            </a:pPr>
            <a:r>
              <a:rPr lang="zh-TW" altLang="en-US" sz="12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*  如果在檢傷分類中填選外科才會出現的畫面</a:t>
            </a:r>
          </a:p>
          <a:p>
            <a:pPr lvl="1">
              <a:lnSpc>
                <a:spcPts val="2000"/>
              </a:lnSpc>
            </a:pPr>
            <a:r>
              <a:rPr lang="zh-TW" altLang="en-US" sz="12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</a:t>
            </a:r>
            <a:r>
              <a:rPr lang="en-US" altLang="zh-TW" sz="12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1-4</a:t>
            </a:r>
            <a:r>
              <a:rPr lang="zh-TW" altLang="en-US" sz="12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護理評估 </a:t>
            </a:r>
          </a:p>
          <a:p>
            <a:pPr lvl="1">
              <a:lnSpc>
                <a:spcPts val="2000"/>
              </a:lnSpc>
            </a:pPr>
            <a:r>
              <a:rPr lang="zh-TW" altLang="en-US" sz="12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* 用</a:t>
            </a:r>
            <a:r>
              <a:rPr lang="en-US" altLang="zh-TW" sz="1200" dirty="0" err="1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tabview</a:t>
            </a:r>
            <a:r>
              <a:rPr lang="zh-TW" altLang="en-US" sz="12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分成四大評估項目</a:t>
            </a:r>
          </a:p>
          <a:p>
            <a:pPr lvl="1">
              <a:lnSpc>
                <a:spcPts val="2000"/>
              </a:lnSpc>
            </a:pPr>
            <a:r>
              <a:rPr lang="zh-TW" altLang="en-US" sz="12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* 其中的壓瘡、疼痛評估需要點擊圖片，來選擇部位</a:t>
            </a:r>
          </a:p>
          <a:p>
            <a:pPr lvl="1">
              <a:lnSpc>
                <a:spcPts val="2000"/>
              </a:lnSpc>
            </a:pPr>
            <a:r>
              <a:rPr lang="zh-TW" altLang="en-US" sz="12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* 疼痛評估在選擇完評估種類後會出現評估的數值供使用者選擇</a:t>
            </a:r>
            <a:br>
              <a:rPr lang="en-US" altLang="zh-TW" sz="12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endParaRPr lang="zh-TW" altLang="en-US" sz="1200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31FDCB66-5D69-46B0-9020-50EC7B3CD8CC}"/>
              </a:ext>
            </a:extLst>
          </p:cNvPr>
          <p:cNvSpPr/>
          <p:nvPr/>
        </p:nvSpPr>
        <p:spPr>
          <a:xfrm>
            <a:off x="8708718" y="2436170"/>
            <a:ext cx="275170" cy="24578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bg1"/>
                </a:solidFill>
              </a:rPr>
              <a:t>1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B64F474D-79ED-4588-9DD6-20792F75F989}"/>
              </a:ext>
            </a:extLst>
          </p:cNvPr>
          <p:cNvSpPr/>
          <p:nvPr/>
        </p:nvSpPr>
        <p:spPr>
          <a:xfrm>
            <a:off x="11717414" y="3005258"/>
            <a:ext cx="275170" cy="24578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bg1"/>
                </a:solidFill>
              </a:rPr>
              <a:t>2</a:t>
            </a:r>
            <a:endParaRPr lang="zh-TW" altLang="en-US" dirty="0">
              <a:solidFill>
                <a:schemeClr val="bg1"/>
              </a:solidFill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3B565843-4F8B-4FF8-84E2-C72DE407CFD5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24938" y="775284"/>
            <a:ext cx="9324423" cy="56633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22006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表格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9246962"/>
              </p:ext>
            </p:extLst>
          </p:nvPr>
        </p:nvGraphicFramePr>
        <p:xfrm>
          <a:off x="71172" y="1709542"/>
          <a:ext cx="3769062" cy="73152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564589">
                  <a:extLst>
                    <a:ext uri="{9D8B030D-6E8A-4147-A177-3AD203B41FA5}">
                      <a16:colId xmlns:a16="http://schemas.microsoft.com/office/drawing/2014/main" val="763461181"/>
                    </a:ext>
                  </a:extLst>
                </a:gridCol>
                <a:gridCol w="3204473">
                  <a:extLst>
                    <a:ext uri="{9D8B030D-6E8A-4147-A177-3AD203B41FA5}">
                      <a16:colId xmlns:a16="http://schemas.microsoft.com/office/drawing/2014/main" val="4214860024"/>
                    </a:ext>
                  </a:extLst>
                </a:gridCol>
              </a:tblGrid>
              <a:tr h="337313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事件名稱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2880104"/>
                  </a:ext>
                </a:extLst>
              </a:tr>
              <a:tr h="359726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+mn-lt"/>
                          <a:ea typeface="微軟正黑體" panose="020B0604030504040204" pitchFamily="34" charset="-120"/>
                        </a:rPr>
                        <a:t>1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700" kern="120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onKidCaseClick</a:t>
                      </a:r>
                      <a:r>
                        <a:rPr lang="en-US" altLang="zh-TW" sz="17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($event)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6755730"/>
                  </a:ext>
                </a:extLst>
              </a:tr>
            </a:tbl>
          </a:graphicData>
        </a:graphic>
      </p:graphicFrame>
      <p:sp>
        <p:nvSpPr>
          <p:cNvPr id="16" name="標題 1"/>
          <p:cNvSpPr txBox="1">
            <a:spLocks/>
          </p:cNvSpPr>
          <p:nvPr/>
        </p:nvSpPr>
        <p:spPr>
          <a:xfrm>
            <a:off x="376494" y="-87409"/>
            <a:ext cx="8900510" cy="11746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1.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UI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&amp;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Event Binding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(19/27)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949F6C64-69FF-4B80-832C-78143D3628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0234" y="1244743"/>
            <a:ext cx="8078493" cy="4931559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CD660BFC-7265-4AF8-BFAE-C209A748D799}"/>
              </a:ext>
            </a:extLst>
          </p:cNvPr>
          <p:cNvSpPr/>
          <p:nvPr/>
        </p:nvSpPr>
        <p:spPr>
          <a:xfrm>
            <a:off x="4109012" y="2426262"/>
            <a:ext cx="7569843" cy="3497807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B62077F6-1283-4C40-99AC-AFB761C52842}"/>
              </a:ext>
            </a:extLst>
          </p:cNvPr>
          <p:cNvSpPr/>
          <p:nvPr/>
        </p:nvSpPr>
        <p:spPr>
          <a:xfrm>
            <a:off x="9237818" y="2121061"/>
            <a:ext cx="1591828" cy="3760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/>
              <a:t>TriageMain</a:t>
            </a:r>
            <a:endParaRPr lang="zh-TW" altLang="en-US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35F224-5037-40D1-858B-1E96C9AF61FC}"/>
              </a:ext>
            </a:extLst>
          </p:cNvPr>
          <p:cNvSpPr/>
          <p:nvPr/>
        </p:nvSpPr>
        <p:spPr>
          <a:xfrm>
            <a:off x="8079287" y="2072900"/>
            <a:ext cx="275170" cy="24578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bg1"/>
                </a:solidFill>
              </a:rPr>
              <a:t>1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21" name="內容版面配置區 3">
            <a:extLst>
              <a:ext uri="{FF2B5EF4-FFF2-40B4-BE49-F238E27FC236}">
                <a16:creationId xmlns:a16="http://schemas.microsoft.com/office/drawing/2014/main" id="{927A5BA9-3040-4888-8945-FA6EDD4EDC3B}"/>
              </a:ext>
            </a:extLst>
          </p:cNvPr>
          <p:cNvSpPr txBox="1">
            <a:spLocks/>
          </p:cNvSpPr>
          <p:nvPr/>
        </p:nvSpPr>
        <p:spPr>
          <a:xfrm>
            <a:off x="12374701" y="-970772"/>
            <a:ext cx="4122532" cy="6057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TW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cs typeface="Calibri" panose="020F0502020204030204" pitchFamily="34" charset="0"/>
              </a:rPr>
              <a:t>原系統</a:t>
            </a:r>
            <a:r>
              <a:rPr lang="en-US" altLang="zh-TW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cs typeface="Calibri" panose="020F0502020204030204" pitchFamily="34" charset="0"/>
              </a:rPr>
              <a:t>—</a:t>
            </a:r>
            <a:r>
              <a:rPr lang="zh-TW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cs typeface="Calibri" panose="020F0502020204030204" pitchFamily="34" charset="0"/>
              </a:rPr>
              <a:t>病人清單、分區清單</a:t>
            </a:r>
            <a:endParaRPr lang="en-US" altLang="zh-TW" sz="2400" dirty="0">
              <a:solidFill>
                <a:schemeClr val="tx1">
                  <a:lumMod val="95000"/>
                  <a:lumOff val="5000"/>
                </a:schemeClr>
              </a:solidFill>
              <a:latin typeface="+mn-lt"/>
              <a:cs typeface="Calibri" panose="020F0502020204030204" pitchFamily="34" charset="0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DA5536D7-964E-485B-B447-69D983EDC0EC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3510" y="-146770"/>
            <a:ext cx="9772699" cy="715153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83339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表格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7252228"/>
              </p:ext>
            </p:extLst>
          </p:nvPr>
        </p:nvGraphicFramePr>
        <p:xfrm>
          <a:off x="71172" y="1709542"/>
          <a:ext cx="3748474" cy="256032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561505">
                  <a:extLst>
                    <a:ext uri="{9D8B030D-6E8A-4147-A177-3AD203B41FA5}">
                      <a16:colId xmlns:a16="http://schemas.microsoft.com/office/drawing/2014/main" val="763461181"/>
                    </a:ext>
                  </a:extLst>
                </a:gridCol>
                <a:gridCol w="3186969">
                  <a:extLst>
                    <a:ext uri="{9D8B030D-6E8A-4147-A177-3AD203B41FA5}">
                      <a16:colId xmlns:a16="http://schemas.microsoft.com/office/drawing/2014/main" val="4214860024"/>
                    </a:ext>
                  </a:extLst>
                </a:gridCol>
              </a:tblGrid>
              <a:tr h="337313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事件名稱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2880104"/>
                  </a:ext>
                </a:extLst>
              </a:tr>
              <a:tr h="359726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+mn-lt"/>
                          <a:ea typeface="微軟正黑體" panose="020B0604030504040204" pitchFamily="34" charset="-120"/>
                        </a:rPr>
                        <a:t>1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700" kern="120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onTriageStateClick</a:t>
                      </a:r>
                      <a:r>
                        <a:rPr lang="en-US" altLang="zh-TW" sz="17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($event)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6755730"/>
                  </a:ext>
                </a:extLst>
              </a:tr>
              <a:tr h="359726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+mn-lt"/>
                          <a:ea typeface="微軟正黑體" panose="020B0604030504040204" pitchFamily="34" charset="-12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700" kern="120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onTriageTimeClick</a:t>
                      </a:r>
                      <a:r>
                        <a:rPr lang="en-US" altLang="zh-TW" sz="17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($event)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7576829"/>
                  </a:ext>
                </a:extLst>
              </a:tr>
              <a:tr h="359726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+mn-lt"/>
                          <a:ea typeface="微軟正黑體" panose="020B0604030504040204" pitchFamily="34" charset="-12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700" kern="120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onTrigeRecordsSearchClick</a:t>
                      </a:r>
                      <a:r>
                        <a:rPr lang="en-US" altLang="zh-TW" sz="17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($event)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4685444"/>
                  </a:ext>
                </a:extLst>
              </a:tr>
              <a:tr h="359726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+mn-lt"/>
                          <a:ea typeface="微軟正黑體" panose="020B0604030504040204" pitchFamily="34" charset="-12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700" kern="120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onTriageRecorddlClick</a:t>
                      </a:r>
                      <a:r>
                        <a:rPr lang="en-US" altLang="zh-TW" sz="17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($event)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5796721"/>
                  </a:ext>
                </a:extLst>
              </a:tr>
              <a:tr h="359726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+mn-lt"/>
                          <a:ea typeface="微軟正黑體" panose="020B0604030504040204" pitchFamily="34" charset="-120"/>
                        </a:rPr>
                        <a:t>5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700" kern="120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onTriageRecordSave</a:t>
                      </a:r>
                      <a:r>
                        <a:rPr lang="en-US" altLang="zh-TW" sz="17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($event)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5808668"/>
                  </a:ext>
                </a:extLst>
              </a:tr>
              <a:tr h="359726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+mn-lt"/>
                          <a:ea typeface="微軟正黑體" panose="020B0604030504040204" pitchFamily="34" charset="-120"/>
                        </a:rPr>
                        <a:t>6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700" kern="120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onTriageRecordCancel</a:t>
                      </a:r>
                      <a:r>
                        <a:rPr lang="en-US" altLang="zh-TW" sz="17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($event)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1478608"/>
                  </a:ext>
                </a:extLst>
              </a:tr>
            </a:tbl>
          </a:graphicData>
        </a:graphic>
      </p:graphicFrame>
      <p:sp>
        <p:nvSpPr>
          <p:cNvPr id="16" name="標題 1"/>
          <p:cNvSpPr txBox="1">
            <a:spLocks/>
          </p:cNvSpPr>
          <p:nvPr/>
        </p:nvSpPr>
        <p:spPr>
          <a:xfrm>
            <a:off x="376494" y="-87409"/>
            <a:ext cx="8900510" cy="11746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1.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UI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&amp;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Event Binding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(20/27)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949F6C64-69FF-4B80-832C-78143D3628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3589" y="1272680"/>
            <a:ext cx="8064153" cy="5083923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CD660BFC-7265-4AF8-BFAE-C209A748D799}"/>
              </a:ext>
            </a:extLst>
          </p:cNvPr>
          <p:cNvSpPr/>
          <p:nvPr/>
        </p:nvSpPr>
        <p:spPr>
          <a:xfrm>
            <a:off x="4572000" y="1615440"/>
            <a:ext cx="6873177" cy="4206240"/>
          </a:xfrm>
          <a:prstGeom prst="rect">
            <a:avLst/>
          </a:prstGeom>
          <a:noFill/>
          <a:ln w="38100">
            <a:solidFill>
              <a:srgbClr val="7EB1D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B62077F6-1283-4C40-99AC-AFB761C52842}"/>
              </a:ext>
            </a:extLst>
          </p:cNvPr>
          <p:cNvSpPr/>
          <p:nvPr/>
        </p:nvSpPr>
        <p:spPr>
          <a:xfrm>
            <a:off x="7757661" y="1440920"/>
            <a:ext cx="1829004" cy="3760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/>
              <a:t>TriageListDialog</a:t>
            </a:r>
            <a:endParaRPr lang="zh-TW" altLang="en-US" dirty="0"/>
          </a:p>
        </p:txBody>
      </p:sp>
      <p:sp>
        <p:nvSpPr>
          <p:cNvPr id="10" name="橢圓 9">
            <a:hlinkClick r:id="rId4" action="ppaction://hlinksldjump"/>
            <a:extLst>
              <a:ext uri="{FF2B5EF4-FFF2-40B4-BE49-F238E27FC236}">
                <a16:creationId xmlns:a16="http://schemas.microsoft.com/office/drawing/2014/main" id="{DFC57E64-7717-46A0-9C22-04B78611DE6B}"/>
              </a:ext>
            </a:extLst>
          </p:cNvPr>
          <p:cNvSpPr/>
          <p:nvPr/>
        </p:nvSpPr>
        <p:spPr>
          <a:xfrm>
            <a:off x="6413646" y="1983926"/>
            <a:ext cx="275170" cy="24578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bg1"/>
                </a:solidFill>
              </a:rPr>
              <a:t>1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11" name="橢圓 10">
            <a:hlinkClick r:id="rId4" action="ppaction://hlinksldjump"/>
            <a:extLst>
              <a:ext uri="{FF2B5EF4-FFF2-40B4-BE49-F238E27FC236}">
                <a16:creationId xmlns:a16="http://schemas.microsoft.com/office/drawing/2014/main" id="{67BBE0F7-430D-4046-9266-2CF91C746888}"/>
              </a:ext>
            </a:extLst>
          </p:cNvPr>
          <p:cNvSpPr/>
          <p:nvPr/>
        </p:nvSpPr>
        <p:spPr>
          <a:xfrm>
            <a:off x="8122920" y="1983926"/>
            <a:ext cx="275170" cy="24578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bg1"/>
                </a:solidFill>
              </a:rPr>
              <a:t>2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14" name="橢圓 13">
            <a:hlinkClick r:id="rId4" action="ppaction://hlinksldjump"/>
            <a:extLst>
              <a:ext uri="{FF2B5EF4-FFF2-40B4-BE49-F238E27FC236}">
                <a16:creationId xmlns:a16="http://schemas.microsoft.com/office/drawing/2014/main" id="{496BFB56-40ED-4576-B95D-99FDE5161D99}"/>
              </a:ext>
            </a:extLst>
          </p:cNvPr>
          <p:cNvSpPr/>
          <p:nvPr/>
        </p:nvSpPr>
        <p:spPr>
          <a:xfrm>
            <a:off x="11170007" y="2019076"/>
            <a:ext cx="275170" cy="24578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bg1"/>
                </a:solidFill>
              </a:rPr>
              <a:t>3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15" name="橢圓 14">
            <a:hlinkClick r:id="rId4" action="ppaction://hlinksldjump"/>
            <a:extLst>
              <a:ext uri="{FF2B5EF4-FFF2-40B4-BE49-F238E27FC236}">
                <a16:creationId xmlns:a16="http://schemas.microsoft.com/office/drawing/2014/main" id="{F9306E10-5AD8-48DF-A88F-407DBA61586C}"/>
              </a:ext>
            </a:extLst>
          </p:cNvPr>
          <p:cNvSpPr/>
          <p:nvPr/>
        </p:nvSpPr>
        <p:spPr>
          <a:xfrm>
            <a:off x="10988707" y="2545604"/>
            <a:ext cx="275170" cy="24578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bg1"/>
                </a:solidFill>
              </a:rPr>
              <a:t>4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17" name="橢圓 16">
            <a:hlinkClick r:id="rId4" action="ppaction://hlinksldjump"/>
            <a:extLst>
              <a:ext uri="{FF2B5EF4-FFF2-40B4-BE49-F238E27FC236}">
                <a16:creationId xmlns:a16="http://schemas.microsoft.com/office/drawing/2014/main" id="{9917A6B2-A930-40CF-BBF9-7977A2A861FE}"/>
              </a:ext>
            </a:extLst>
          </p:cNvPr>
          <p:cNvSpPr/>
          <p:nvPr/>
        </p:nvSpPr>
        <p:spPr>
          <a:xfrm>
            <a:off x="10744017" y="5233680"/>
            <a:ext cx="275170" cy="24578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bg1"/>
                </a:solidFill>
              </a:rPr>
              <a:t>5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22" name="橢圓 21">
            <a:hlinkClick r:id="rId4" action="ppaction://hlinksldjump"/>
            <a:extLst>
              <a:ext uri="{FF2B5EF4-FFF2-40B4-BE49-F238E27FC236}">
                <a16:creationId xmlns:a16="http://schemas.microsoft.com/office/drawing/2014/main" id="{555AC263-AD23-411F-BAD0-5EA4D01613A7}"/>
              </a:ext>
            </a:extLst>
          </p:cNvPr>
          <p:cNvSpPr/>
          <p:nvPr/>
        </p:nvSpPr>
        <p:spPr>
          <a:xfrm>
            <a:off x="11163408" y="5233680"/>
            <a:ext cx="275170" cy="24578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bg1"/>
                </a:solidFill>
              </a:rPr>
              <a:t>6</a:t>
            </a:r>
            <a:endParaRPr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0500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表格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1859989"/>
              </p:ext>
            </p:extLst>
          </p:nvPr>
        </p:nvGraphicFramePr>
        <p:xfrm>
          <a:off x="71172" y="1709542"/>
          <a:ext cx="3769062" cy="146304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564589">
                  <a:extLst>
                    <a:ext uri="{9D8B030D-6E8A-4147-A177-3AD203B41FA5}">
                      <a16:colId xmlns:a16="http://schemas.microsoft.com/office/drawing/2014/main" val="763461181"/>
                    </a:ext>
                  </a:extLst>
                </a:gridCol>
                <a:gridCol w="3204473">
                  <a:extLst>
                    <a:ext uri="{9D8B030D-6E8A-4147-A177-3AD203B41FA5}">
                      <a16:colId xmlns:a16="http://schemas.microsoft.com/office/drawing/2014/main" val="4214860024"/>
                    </a:ext>
                  </a:extLst>
                </a:gridCol>
              </a:tblGrid>
              <a:tr h="337313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事件名稱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2880104"/>
                  </a:ext>
                </a:extLst>
              </a:tr>
              <a:tr h="359726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+mn-lt"/>
                          <a:ea typeface="微軟正黑體" panose="020B0604030504040204" pitchFamily="34" charset="-120"/>
                        </a:rPr>
                        <a:t>1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700" kern="120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onSaveTriageClick</a:t>
                      </a:r>
                      <a:r>
                        <a:rPr lang="en-US" altLang="zh-TW" sz="17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($event)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6755730"/>
                  </a:ext>
                </a:extLst>
              </a:tr>
              <a:tr h="359726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+mn-lt"/>
                          <a:ea typeface="微軟正黑體" panose="020B0604030504040204" pitchFamily="34" charset="-12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700" kern="120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onCloseAlarmClick</a:t>
                      </a:r>
                      <a:r>
                        <a:rPr lang="en-US" altLang="zh-TW" sz="17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($event)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8933427"/>
                  </a:ext>
                </a:extLst>
              </a:tr>
              <a:tr h="359726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+mn-lt"/>
                          <a:ea typeface="微軟正黑體" panose="020B0604030504040204" pitchFamily="34" charset="-12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700" kern="120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onTriageSavedClick</a:t>
                      </a:r>
                      <a:r>
                        <a:rPr lang="en-US" altLang="zh-TW" sz="17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($event)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9065563"/>
                  </a:ext>
                </a:extLst>
              </a:tr>
            </a:tbl>
          </a:graphicData>
        </a:graphic>
      </p:graphicFrame>
      <p:sp>
        <p:nvSpPr>
          <p:cNvPr id="16" name="標題 1"/>
          <p:cNvSpPr txBox="1">
            <a:spLocks/>
          </p:cNvSpPr>
          <p:nvPr/>
        </p:nvSpPr>
        <p:spPr>
          <a:xfrm>
            <a:off x="376494" y="-87409"/>
            <a:ext cx="8900510" cy="11746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1.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UI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&amp;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Event Binding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(21/27)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949F6C64-69FF-4B80-832C-78143D3628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0330" y="1176270"/>
            <a:ext cx="8038300" cy="5068507"/>
          </a:xfrm>
          <a:prstGeom prst="rect">
            <a:avLst/>
          </a:prstGeom>
        </p:spPr>
      </p:pic>
      <p:sp>
        <p:nvSpPr>
          <p:cNvPr id="4" name="橢圓 3">
            <a:extLst>
              <a:ext uri="{FF2B5EF4-FFF2-40B4-BE49-F238E27FC236}">
                <a16:creationId xmlns:a16="http://schemas.microsoft.com/office/drawing/2014/main" id="{31FDCB66-5D69-46B0-9020-50EC7B3CD8CC}"/>
              </a:ext>
            </a:extLst>
          </p:cNvPr>
          <p:cNvSpPr/>
          <p:nvPr/>
        </p:nvSpPr>
        <p:spPr>
          <a:xfrm>
            <a:off x="8795542" y="4032970"/>
            <a:ext cx="275170" cy="24578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bg1"/>
                </a:solidFill>
              </a:rPr>
              <a:t>2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CD660BFC-7265-4AF8-BFAE-C209A748D799}"/>
              </a:ext>
            </a:extLst>
          </p:cNvPr>
          <p:cNvSpPr/>
          <p:nvPr/>
        </p:nvSpPr>
        <p:spPr>
          <a:xfrm>
            <a:off x="6458674" y="3090441"/>
            <a:ext cx="2974694" cy="1494085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B62077F6-1283-4C40-99AC-AFB761C52842}"/>
              </a:ext>
            </a:extLst>
          </p:cNvPr>
          <p:cNvSpPr/>
          <p:nvPr/>
        </p:nvSpPr>
        <p:spPr>
          <a:xfrm>
            <a:off x="7184830" y="2806822"/>
            <a:ext cx="1591828" cy="3760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/>
              <a:t>TriageMain</a:t>
            </a:r>
            <a:endParaRPr lang="zh-TW" altLang="en-US" dirty="0"/>
          </a:p>
        </p:txBody>
      </p:sp>
      <p:sp>
        <p:nvSpPr>
          <p:cNvPr id="11" name="橢圓 10">
            <a:hlinkClick r:id="rId4" action="ppaction://hlinksldjump"/>
            <a:extLst>
              <a:ext uri="{FF2B5EF4-FFF2-40B4-BE49-F238E27FC236}">
                <a16:creationId xmlns:a16="http://schemas.microsoft.com/office/drawing/2014/main" id="{1C35F224-5037-40D1-858B-1E96C9AF61FC}"/>
              </a:ext>
            </a:extLst>
          </p:cNvPr>
          <p:cNvSpPr/>
          <p:nvPr/>
        </p:nvSpPr>
        <p:spPr>
          <a:xfrm>
            <a:off x="9208934" y="4032970"/>
            <a:ext cx="275170" cy="24578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bg1"/>
                </a:solidFill>
              </a:rPr>
              <a:t>3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21" name="內容版面配置區 3">
            <a:extLst>
              <a:ext uri="{FF2B5EF4-FFF2-40B4-BE49-F238E27FC236}">
                <a16:creationId xmlns:a16="http://schemas.microsoft.com/office/drawing/2014/main" id="{927A5BA9-3040-4888-8945-FA6EDD4EDC3B}"/>
              </a:ext>
            </a:extLst>
          </p:cNvPr>
          <p:cNvSpPr txBox="1">
            <a:spLocks/>
          </p:cNvSpPr>
          <p:nvPr/>
        </p:nvSpPr>
        <p:spPr>
          <a:xfrm>
            <a:off x="12374701" y="1406668"/>
            <a:ext cx="4535436" cy="6057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TW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cs typeface="Calibri" panose="020F0502020204030204" pitchFamily="34" charset="0"/>
              </a:rPr>
              <a:t>原系統</a:t>
            </a:r>
            <a:r>
              <a:rPr lang="en-US" altLang="zh-TW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cs typeface="Calibri" panose="020F0502020204030204" pitchFamily="34" charset="0"/>
              </a:rPr>
              <a:t>—</a:t>
            </a:r>
            <a:r>
              <a:rPr lang="zh-TW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cs typeface="Calibri" panose="020F0502020204030204" pitchFamily="34" charset="0"/>
              </a:rPr>
              <a:t>檢傷分級</a:t>
            </a:r>
            <a:r>
              <a:rPr lang="en-US" altLang="zh-TW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cs typeface="Calibri" panose="020F0502020204030204" pitchFamily="34" charset="0"/>
              </a:rPr>
              <a:t>-</a:t>
            </a:r>
            <a:r>
              <a:rPr lang="zh-TW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cs typeface="Calibri" panose="020F0502020204030204" pitchFamily="34" charset="0"/>
              </a:rPr>
              <a:t>檢傷異常</a:t>
            </a:r>
            <a:r>
              <a:rPr lang="en-US" altLang="zh-TW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cs typeface="Calibri" panose="020F0502020204030204" pitchFamily="34" charset="0"/>
              </a:rPr>
              <a:t>alert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5F0FDF3-5008-4E8D-AB20-5B733499F34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2005" t="37808" r="28986" b="30046"/>
          <a:stretch/>
        </p:blipFill>
        <p:spPr>
          <a:xfrm>
            <a:off x="12374701" y="-765631"/>
            <a:ext cx="3566124" cy="2204580"/>
          </a:xfrm>
          <a:prstGeom prst="rect">
            <a:avLst/>
          </a:prstGeom>
        </p:spPr>
      </p:pic>
      <p:sp>
        <p:nvSpPr>
          <p:cNvPr id="12" name="橢圓 11">
            <a:hlinkClick r:id="rId6" action="ppaction://hlinksldjump"/>
            <a:extLst>
              <a:ext uri="{FF2B5EF4-FFF2-40B4-BE49-F238E27FC236}">
                <a16:creationId xmlns:a16="http://schemas.microsoft.com/office/drawing/2014/main" id="{FBB7C4E8-31A5-46D2-93D2-D7F5889E805A}"/>
              </a:ext>
            </a:extLst>
          </p:cNvPr>
          <p:cNvSpPr/>
          <p:nvPr/>
        </p:nvSpPr>
        <p:spPr>
          <a:xfrm>
            <a:off x="4973256" y="1621374"/>
            <a:ext cx="275170" cy="24578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bg1"/>
                </a:solidFill>
              </a:rPr>
              <a:t>1</a:t>
            </a:r>
            <a:endParaRPr lang="zh-TW" altLang="en-US" dirty="0">
              <a:solidFill>
                <a:schemeClr val="bg1"/>
              </a:solidFill>
            </a:endParaRP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D42B538C-CF33-40DC-B5A3-42E0A67B50DC}"/>
              </a:ext>
            </a:extLst>
          </p:cNvPr>
          <p:cNvGrpSpPr/>
          <p:nvPr/>
        </p:nvGrpSpPr>
        <p:grpSpPr>
          <a:xfrm>
            <a:off x="12391298" y="1867158"/>
            <a:ext cx="3688400" cy="5806943"/>
            <a:chOff x="12391298" y="1867158"/>
            <a:chExt cx="3688400" cy="5806943"/>
          </a:xfrm>
        </p:grpSpPr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207A6E70-7AA9-4818-BF5D-AE5298E4DFB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2391298" y="1867158"/>
              <a:ext cx="3688400" cy="5806943"/>
            </a:xfrm>
            <a:prstGeom prst="rect">
              <a:avLst/>
            </a:prstGeom>
          </p:spPr>
        </p:pic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BB2022F4-8D88-4E80-99A1-253FE8B787A3}"/>
                </a:ext>
              </a:extLst>
            </p:cNvPr>
            <p:cNvSpPr/>
            <p:nvPr/>
          </p:nvSpPr>
          <p:spPr>
            <a:xfrm>
              <a:off x="14235498" y="3090441"/>
              <a:ext cx="987632" cy="33856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橢圓 14">
              <a:extLst>
                <a:ext uri="{FF2B5EF4-FFF2-40B4-BE49-F238E27FC236}">
                  <a16:creationId xmlns:a16="http://schemas.microsoft.com/office/drawing/2014/main" id="{2F433826-C2F1-4F71-BD20-0C09C9DF85E3}"/>
                </a:ext>
              </a:extLst>
            </p:cNvPr>
            <p:cNvSpPr/>
            <p:nvPr/>
          </p:nvSpPr>
          <p:spPr>
            <a:xfrm>
              <a:off x="15085545" y="3464739"/>
              <a:ext cx="275170" cy="24578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1"/>
                  </a:solidFill>
                </a:rPr>
                <a:t>2</a:t>
              </a:r>
              <a:endParaRPr lang="zh-TW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7" name="橢圓 16">
              <a:hlinkClick r:id="rId4" action="ppaction://hlinksldjump"/>
              <a:extLst>
                <a:ext uri="{FF2B5EF4-FFF2-40B4-BE49-F238E27FC236}">
                  <a16:creationId xmlns:a16="http://schemas.microsoft.com/office/drawing/2014/main" id="{8D5FC03C-68D1-4D47-ADCE-2BDF7067C314}"/>
                </a:ext>
              </a:extLst>
            </p:cNvPr>
            <p:cNvSpPr/>
            <p:nvPr/>
          </p:nvSpPr>
          <p:spPr>
            <a:xfrm>
              <a:off x="13960328" y="3488356"/>
              <a:ext cx="275170" cy="24578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1"/>
                  </a:solidFill>
                </a:rPr>
                <a:t>3</a:t>
              </a:r>
              <a:endParaRPr lang="zh-TW" altLang="en-US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19410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表格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3029328"/>
              </p:ext>
            </p:extLst>
          </p:nvPr>
        </p:nvGraphicFramePr>
        <p:xfrm>
          <a:off x="71172" y="1709542"/>
          <a:ext cx="3769062" cy="146304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564589">
                  <a:extLst>
                    <a:ext uri="{9D8B030D-6E8A-4147-A177-3AD203B41FA5}">
                      <a16:colId xmlns:a16="http://schemas.microsoft.com/office/drawing/2014/main" val="763461181"/>
                    </a:ext>
                  </a:extLst>
                </a:gridCol>
                <a:gridCol w="3204473">
                  <a:extLst>
                    <a:ext uri="{9D8B030D-6E8A-4147-A177-3AD203B41FA5}">
                      <a16:colId xmlns:a16="http://schemas.microsoft.com/office/drawing/2014/main" val="4214860024"/>
                    </a:ext>
                  </a:extLst>
                </a:gridCol>
              </a:tblGrid>
              <a:tr h="337313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事件名稱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2880104"/>
                  </a:ext>
                </a:extLst>
              </a:tr>
              <a:tr h="359726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+mn-lt"/>
                          <a:ea typeface="微軟正黑體" panose="020B0604030504040204" pitchFamily="34" charset="-120"/>
                        </a:rPr>
                        <a:t>1 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700" kern="120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onSaveTriageClick</a:t>
                      </a:r>
                      <a:r>
                        <a:rPr lang="en-US" altLang="zh-TW" sz="17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($event)</a:t>
                      </a:r>
                      <a:endParaRPr lang="zh-TW" altLang="en-US" sz="1700" kern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4434718"/>
                  </a:ext>
                </a:extLst>
              </a:tr>
              <a:tr h="359726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+mn-lt"/>
                          <a:ea typeface="微軟正黑體" panose="020B0604030504040204" pitchFamily="34" charset="-12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700" kern="120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onAutoRegisteredClick</a:t>
                      </a:r>
                      <a:r>
                        <a:rPr lang="en-US" altLang="zh-TW" sz="17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($event)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6755730"/>
                  </a:ext>
                </a:extLst>
              </a:tr>
              <a:tr h="359726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+mn-lt"/>
                          <a:ea typeface="微軟正黑體" panose="020B0604030504040204" pitchFamily="34" charset="-12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700" kern="120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onNotRegisterClick</a:t>
                      </a:r>
                      <a:r>
                        <a:rPr lang="en-US" altLang="zh-TW" sz="17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($event)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1432438"/>
                  </a:ext>
                </a:extLst>
              </a:tr>
            </a:tbl>
          </a:graphicData>
        </a:graphic>
      </p:graphicFrame>
      <p:sp>
        <p:nvSpPr>
          <p:cNvPr id="16" name="標題 1"/>
          <p:cNvSpPr txBox="1">
            <a:spLocks/>
          </p:cNvSpPr>
          <p:nvPr/>
        </p:nvSpPr>
        <p:spPr>
          <a:xfrm>
            <a:off x="376494" y="-87409"/>
            <a:ext cx="8900510" cy="11746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1.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UI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&amp;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Event Binding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(22/27)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949F6C64-69FF-4B80-832C-78143D3628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2957" y="1252883"/>
            <a:ext cx="7853047" cy="4915279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CD660BFC-7265-4AF8-BFAE-C209A748D799}"/>
              </a:ext>
            </a:extLst>
          </p:cNvPr>
          <p:cNvSpPr/>
          <p:nvPr/>
        </p:nvSpPr>
        <p:spPr>
          <a:xfrm>
            <a:off x="6492240" y="2986269"/>
            <a:ext cx="2438400" cy="1423172"/>
          </a:xfrm>
          <a:prstGeom prst="rect">
            <a:avLst/>
          </a:prstGeom>
          <a:noFill/>
          <a:ln w="38100"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B62077F6-1283-4C40-99AC-AFB761C52842}"/>
              </a:ext>
            </a:extLst>
          </p:cNvPr>
          <p:cNvSpPr/>
          <p:nvPr/>
        </p:nvSpPr>
        <p:spPr>
          <a:xfrm>
            <a:off x="7027396" y="2632587"/>
            <a:ext cx="1591828" cy="3760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/>
              <a:t>TriageMain</a:t>
            </a:r>
            <a:endParaRPr lang="zh-TW" altLang="en-US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35F224-5037-40D1-858B-1E96C9AF61FC}"/>
              </a:ext>
            </a:extLst>
          </p:cNvPr>
          <p:cNvSpPr/>
          <p:nvPr/>
        </p:nvSpPr>
        <p:spPr>
          <a:xfrm>
            <a:off x="8694999" y="3910371"/>
            <a:ext cx="275170" cy="24578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bg1"/>
                </a:solidFill>
              </a:rPr>
              <a:t>3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12" name="橢圓 11">
            <a:hlinkClick r:id="rId4" action="ppaction://hlinksldjump"/>
            <a:extLst>
              <a:ext uri="{FF2B5EF4-FFF2-40B4-BE49-F238E27FC236}">
                <a16:creationId xmlns:a16="http://schemas.microsoft.com/office/drawing/2014/main" id="{3699BB37-1DFC-4AEA-9C47-6A829BC31694}"/>
              </a:ext>
            </a:extLst>
          </p:cNvPr>
          <p:cNvSpPr/>
          <p:nvPr/>
        </p:nvSpPr>
        <p:spPr>
          <a:xfrm>
            <a:off x="5019555" y="1709542"/>
            <a:ext cx="275170" cy="24578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bg1"/>
                </a:solidFill>
              </a:rPr>
              <a:t>1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3BEE6C63-A079-42E1-AC93-78F492C842E2}"/>
              </a:ext>
            </a:extLst>
          </p:cNvPr>
          <p:cNvSpPr/>
          <p:nvPr/>
        </p:nvSpPr>
        <p:spPr>
          <a:xfrm>
            <a:off x="8237182" y="3910371"/>
            <a:ext cx="275170" cy="24578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bg1"/>
                </a:solidFill>
              </a:rPr>
              <a:t>2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87195476-9BDE-4CED-9D9A-AEA43F27A264}"/>
              </a:ext>
            </a:extLst>
          </p:cNvPr>
          <p:cNvSpPr txBox="1"/>
          <p:nvPr/>
        </p:nvSpPr>
        <p:spPr>
          <a:xfrm>
            <a:off x="-125620" y="5632666"/>
            <a:ext cx="41248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600" b="1" dirty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600" b="1" dirty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續下頁及下下頁，點擊確認後之介面設計 </a:t>
            </a:r>
            <a:r>
              <a:rPr lang="en-US" altLang="zh-TW" sz="1600" b="1" dirty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1600" b="1" dirty="0">
              <a:solidFill>
                <a:schemeClr val="accent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CDE40C0C-590E-4D83-919B-02A05598FCA8}"/>
              </a:ext>
            </a:extLst>
          </p:cNvPr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57" t="29710" r="32367" b="36011"/>
          <a:stretch/>
        </p:blipFill>
        <p:spPr bwMode="auto">
          <a:xfrm>
            <a:off x="12268200" y="-470152"/>
            <a:ext cx="1752600" cy="109728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群組 2">
            <a:extLst>
              <a:ext uri="{FF2B5EF4-FFF2-40B4-BE49-F238E27FC236}">
                <a16:creationId xmlns:a16="http://schemas.microsoft.com/office/drawing/2014/main" id="{539F5DAE-443B-4809-BB80-E20C2EE90874}"/>
              </a:ext>
            </a:extLst>
          </p:cNvPr>
          <p:cNvGrpSpPr/>
          <p:nvPr/>
        </p:nvGrpSpPr>
        <p:grpSpPr>
          <a:xfrm>
            <a:off x="12374701" y="627128"/>
            <a:ext cx="3688400" cy="5806943"/>
            <a:chOff x="12374701" y="627128"/>
            <a:chExt cx="3688400" cy="5806943"/>
          </a:xfrm>
        </p:grpSpPr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8E367206-5E2B-4ABC-85D1-CD852F75D0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2374701" y="627128"/>
              <a:ext cx="3688400" cy="5806943"/>
            </a:xfrm>
            <a:prstGeom prst="rect">
              <a:avLst/>
            </a:prstGeom>
          </p:spPr>
        </p:pic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EFA90A65-5A2B-416B-AFF1-A1A2FAC675A2}"/>
                </a:ext>
              </a:extLst>
            </p:cNvPr>
            <p:cNvSpPr/>
            <p:nvPr/>
          </p:nvSpPr>
          <p:spPr>
            <a:xfrm>
              <a:off x="12622134" y="2328390"/>
              <a:ext cx="1398666" cy="382153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橢圓 21">
              <a:extLst>
                <a:ext uri="{FF2B5EF4-FFF2-40B4-BE49-F238E27FC236}">
                  <a16:creationId xmlns:a16="http://schemas.microsoft.com/office/drawing/2014/main" id="{5DDD703E-A427-41D1-B6D2-FEE11B30A58D}"/>
                </a:ext>
              </a:extLst>
            </p:cNvPr>
            <p:cNvSpPr/>
            <p:nvPr/>
          </p:nvSpPr>
          <p:spPr>
            <a:xfrm>
              <a:off x="14461378" y="3312406"/>
              <a:ext cx="275170" cy="24578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1"/>
                  </a:solidFill>
                </a:rPr>
                <a:t>3</a:t>
              </a:r>
              <a:endParaRPr lang="zh-TW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3" name="橢圓 22">
              <a:extLst>
                <a:ext uri="{FF2B5EF4-FFF2-40B4-BE49-F238E27FC236}">
                  <a16:creationId xmlns:a16="http://schemas.microsoft.com/office/drawing/2014/main" id="{055053FC-5D77-4052-A420-A9E56409B187}"/>
                </a:ext>
              </a:extLst>
            </p:cNvPr>
            <p:cNvSpPr/>
            <p:nvPr/>
          </p:nvSpPr>
          <p:spPr>
            <a:xfrm>
              <a:off x="12968516" y="3429000"/>
              <a:ext cx="275170" cy="24578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1"/>
                  </a:solidFill>
                </a:rPr>
                <a:t>2</a:t>
              </a:r>
              <a:endParaRPr lang="zh-TW" altLang="en-US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3405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表格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3502361"/>
              </p:ext>
            </p:extLst>
          </p:nvPr>
        </p:nvGraphicFramePr>
        <p:xfrm>
          <a:off x="71172" y="1709542"/>
          <a:ext cx="3769062" cy="73152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564589">
                  <a:extLst>
                    <a:ext uri="{9D8B030D-6E8A-4147-A177-3AD203B41FA5}">
                      <a16:colId xmlns:a16="http://schemas.microsoft.com/office/drawing/2014/main" val="763461181"/>
                    </a:ext>
                  </a:extLst>
                </a:gridCol>
                <a:gridCol w="3204473">
                  <a:extLst>
                    <a:ext uri="{9D8B030D-6E8A-4147-A177-3AD203B41FA5}">
                      <a16:colId xmlns:a16="http://schemas.microsoft.com/office/drawing/2014/main" val="4214860024"/>
                    </a:ext>
                  </a:extLst>
                </a:gridCol>
              </a:tblGrid>
              <a:tr h="337313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事件名稱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2880104"/>
                  </a:ext>
                </a:extLst>
              </a:tr>
              <a:tr h="359726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+mn-lt"/>
                          <a:ea typeface="微軟正黑體" panose="020B0604030504040204" pitchFamily="34" charset="-120"/>
                        </a:rPr>
                        <a:t>1 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700" kern="120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onDiseaseAlarmClick</a:t>
                      </a:r>
                      <a:r>
                        <a:rPr lang="en-US" altLang="zh-TW" sz="17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($event)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4434718"/>
                  </a:ext>
                </a:extLst>
              </a:tr>
            </a:tbl>
          </a:graphicData>
        </a:graphic>
      </p:graphicFrame>
      <p:sp>
        <p:nvSpPr>
          <p:cNvPr id="16" name="標題 1"/>
          <p:cNvSpPr txBox="1">
            <a:spLocks/>
          </p:cNvSpPr>
          <p:nvPr/>
        </p:nvSpPr>
        <p:spPr>
          <a:xfrm>
            <a:off x="376494" y="-87409"/>
            <a:ext cx="8900510" cy="11746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1.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UI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&amp;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Event Binding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(23/27)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949F6C64-69FF-4B80-832C-78143D3628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2957" y="1243357"/>
            <a:ext cx="7853047" cy="4934332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CD660BFC-7265-4AF8-BFAE-C209A748D799}"/>
              </a:ext>
            </a:extLst>
          </p:cNvPr>
          <p:cNvSpPr/>
          <p:nvPr/>
        </p:nvSpPr>
        <p:spPr>
          <a:xfrm>
            <a:off x="6852213" y="2986268"/>
            <a:ext cx="1932972" cy="1576199"/>
          </a:xfrm>
          <a:prstGeom prst="rect">
            <a:avLst/>
          </a:prstGeom>
          <a:noFill/>
          <a:ln w="38100"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B62077F6-1283-4C40-99AC-AFB761C52842}"/>
              </a:ext>
            </a:extLst>
          </p:cNvPr>
          <p:cNvSpPr/>
          <p:nvPr/>
        </p:nvSpPr>
        <p:spPr>
          <a:xfrm>
            <a:off x="7022785" y="2749447"/>
            <a:ext cx="1591828" cy="3760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/>
              <a:t>TriageMain</a:t>
            </a:r>
            <a:endParaRPr lang="zh-TW" altLang="en-US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35F224-5037-40D1-858B-1E96C9AF61FC}"/>
              </a:ext>
            </a:extLst>
          </p:cNvPr>
          <p:cNvSpPr/>
          <p:nvPr/>
        </p:nvSpPr>
        <p:spPr>
          <a:xfrm>
            <a:off x="8481639" y="3920531"/>
            <a:ext cx="275170" cy="24578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bg1"/>
                </a:solidFill>
              </a:rPr>
              <a:t>1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21" name="內容版面配置區 3">
            <a:extLst>
              <a:ext uri="{FF2B5EF4-FFF2-40B4-BE49-F238E27FC236}">
                <a16:creationId xmlns:a16="http://schemas.microsoft.com/office/drawing/2014/main" id="{927A5BA9-3040-4888-8945-FA6EDD4EDC3B}"/>
              </a:ext>
            </a:extLst>
          </p:cNvPr>
          <p:cNvSpPr txBox="1">
            <a:spLocks/>
          </p:cNvSpPr>
          <p:nvPr/>
        </p:nvSpPr>
        <p:spPr>
          <a:xfrm>
            <a:off x="12374701" y="-970772"/>
            <a:ext cx="4122532" cy="6057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TW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cs typeface="Calibri" panose="020F0502020204030204" pitchFamily="34" charset="0"/>
              </a:rPr>
              <a:t>原系統</a:t>
            </a:r>
            <a:r>
              <a:rPr lang="en-US" altLang="zh-TW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cs typeface="Calibri" panose="020F0502020204030204" pitchFamily="34" charset="0"/>
              </a:rPr>
              <a:t>—</a:t>
            </a:r>
            <a:r>
              <a:rPr lang="zh-TW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cs typeface="Calibri" panose="020F0502020204030204" pitchFamily="34" charset="0"/>
              </a:rPr>
              <a:t>病人清單、分區清單</a:t>
            </a:r>
            <a:endParaRPr lang="en-US" altLang="zh-TW" sz="2400" dirty="0">
              <a:solidFill>
                <a:schemeClr val="tx1">
                  <a:lumMod val="95000"/>
                  <a:lumOff val="5000"/>
                </a:schemeClr>
              </a:solidFill>
              <a:latin typeface="+mn-lt"/>
              <a:cs typeface="Calibri" panose="020F0502020204030204" pitchFamily="34" charset="0"/>
            </a:endParaRPr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3BEE6C63-A079-42E1-AC93-78F492C842E2}"/>
              </a:ext>
            </a:extLst>
          </p:cNvPr>
          <p:cNvSpPr/>
          <p:nvPr/>
        </p:nvSpPr>
        <p:spPr>
          <a:xfrm>
            <a:off x="8023822" y="3920531"/>
            <a:ext cx="275170" cy="24578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bg1"/>
                </a:solidFill>
              </a:rPr>
              <a:t>1</a:t>
            </a:r>
            <a:endParaRPr lang="zh-TW" altLang="en-US" dirty="0">
              <a:solidFill>
                <a:schemeClr val="bg1"/>
              </a:solidFill>
            </a:endParaRP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53E84730-E41F-4D5F-929F-5A9CA5D0C488}"/>
              </a:ext>
            </a:extLst>
          </p:cNvPr>
          <p:cNvGrpSpPr/>
          <p:nvPr/>
        </p:nvGrpSpPr>
        <p:grpSpPr>
          <a:xfrm>
            <a:off x="12388525" y="525528"/>
            <a:ext cx="3688400" cy="5806943"/>
            <a:chOff x="12388525" y="525528"/>
            <a:chExt cx="3688400" cy="5806943"/>
          </a:xfrm>
        </p:grpSpPr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E517E4E6-950D-4F51-8595-B4BF078A02B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388525" y="525528"/>
              <a:ext cx="3688400" cy="5806943"/>
            </a:xfrm>
            <a:prstGeom prst="rect">
              <a:avLst/>
            </a:prstGeom>
          </p:spPr>
        </p:pic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94FB9478-5C56-4995-850E-E0EB4E53D7FD}"/>
                </a:ext>
              </a:extLst>
            </p:cNvPr>
            <p:cNvSpPr/>
            <p:nvPr/>
          </p:nvSpPr>
          <p:spPr>
            <a:xfrm>
              <a:off x="13552005" y="4226559"/>
              <a:ext cx="936155" cy="32574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775844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表格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2890870"/>
              </p:ext>
            </p:extLst>
          </p:nvPr>
        </p:nvGraphicFramePr>
        <p:xfrm>
          <a:off x="71172" y="1709542"/>
          <a:ext cx="3769062" cy="73152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564589">
                  <a:extLst>
                    <a:ext uri="{9D8B030D-6E8A-4147-A177-3AD203B41FA5}">
                      <a16:colId xmlns:a16="http://schemas.microsoft.com/office/drawing/2014/main" val="763461181"/>
                    </a:ext>
                  </a:extLst>
                </a:gridCol>
                <a:gridCol w="3204473">
                  <a:extLst>
                    <a:ext uri="{9D8B030D-6E8A-4147-A177-3AD203B41FA5}">
                      <a16:colId xmlns:a16="http://schemas.microsoft.com/office/drawing/2014/main" val="4214860024"/>
                    </a:ext>
                  </a:extLst>
                </a:gridCol>
              </a:tblGrid>
              <a:tr h="337313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事件名稱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2880104"/>
                  </a:ext>
                </a:extLst>
              </a:tr>
              <a:tr h="359726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+mn-lt"/>
                          <a:ea typeface="微軟正黑體" panose="020B0604030504040204" pitchFamily="34" charset="-120"/>
                        </a:rPr>
                        <a:t>1 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700" kern="120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onIndentityAlarmClick</a:t>
                      </a:r>
                      <a:r>
                        <a:rPr lang="en-US" altLang="zh-TW" sz="17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($event)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4434718"/>
                  </a:ext>
                </a:extLst>
              </a:tr>
            </a:tbl>
          </a:graphicData>
        </a:graphic>
      </p:graphicFrame>
      <p:sp>
        <p:nvSpPr>
          <p:cNvPr id="16" name="標題 1"/>
          <p:cNvSpPr txBox="1">
            <a:spLocks/>
          </p:cNvSpPr>
          <p:nvPr/>
        </p:nvSpPr>
        <p:spPr>
          <a:xfrm>
            <a:off x="376494" y="-87409"/>
            <a:ext cx="8900510" cy="11746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1.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UI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&amp;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Event Binding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(24/27)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949F6C64-69FF-4B80-832C-78143D3628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8598" y="1243357"/>
            <a:ext cx="7821765" cy="4934332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CD660BFC-7265-4AF8-BFAE-C209A748D799}"/>
              </a:ext>
            </a:extLst>
          </p:cNvPr>
          <p:cNvSpPr/>
          <p:nvPr/>
        </p:nvSpPr>
        <p:spPr>
          <a:xfrm>
            <a:off x="6410960" y="2749448"/>
            <a:ext cx="2404705" cy="1752060"/>
          </a:xfrm>
          <a:prstGeom prst="rect">
            <a:avLst/>
          </a:prstGeom>
          <a:noFill/>
          <a:ln w="38100"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B62077F6-1283-4C40-99AC-AFB761C52842}"/>
              </a:ext>
            </a:extLst>
          </p:cNvPr>
          <p:cNvSpPr/>
          <p:nvPr/>
        </p:nvSpPr>
        <p:spPr>
          <a:xfrm>
            <a:off x="6889811" y="2496182"/>
            <a:ext cx="1591828" cy="3760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/>
              <a:t>TriageMain</a:t>
            </a:r>
            <a:endParaRPr lang="zh-TW" altLang="en-US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C35F224-5037-40D1-858B-1E96C9AF61FC}"/>
              </a:ext>
            </a:extLst>
          </p:cNvPr>
          <p:cNvSpPr/>
          <p:nvPr/>
        </p:nvSpPr>
        <p:spPr>
          <a:xfrm>
            <a:off x="8583239" y="3971331"/>
            <a:ext cx="275170" cy="24578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bg1"/>
                </a:solidFill>
              </a:rPr>
              <a:t>1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3BEE6C63-A079-42E1-AC93-78F492C842E2}"/>
              </a:ext>
            </a:extLst>
          </p:cNvPr>
          <p:cNvSpPr/>
          <p:nvPr/>
        </p:nvSpPr>
        <p:spPr>
          <a:xfrm>
            <a:off x="8125422" y="3971331"/>
            <a:ext cx="275170" cy="24578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bg1"/>
                </a:solidFill>
              </a:rPr>
              <a:t>1</a:t>
            </a:r>
            <a:endParaRPr lang="zh-TW" altLang="en-US" dirty="0">
              <a:solidFill>
                <a:schemeClr val="bg1"/>
              </a:solidFill>
            </a:endParaRPr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BE028C17-06C5-4E19-8E78-90D29FD3CB2A}"/>
              </a:ext>
            </a:extLst>
          </p:cNvPr>
          <p:cNvGrpSpPr/>
          <p:nvPr/>
        </p:nvGrpSpPr>
        <p:grpSpPr>
          <a:xfrm>
            <a:off x="12388525" y="525528"/>
            <a:ext cx="3688400" cy="5806943"/>
            <a:chOff x="12388525" y="525528"/>
            <a:chExt cx="3688400" cy="5806943"/>
          </a:xfrm>
        </p:grpSpPr>
        <p:pic>
          <p:nvPicPr>
            <p:cNvPr id="3" name="圖片 2">
              <a:extLst>
                <a:ext uri="{FF2B5EF4-FFF2-40B4-BE49-F238E27FC236}">
                  <a16:creationId xmlns:a16="http://schemas.microsoft.com/office/drawing/2014/main" id="{1F5AC9F8-99A3-444C-A8EC-232FEE0781F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388525" y="525528"/>
              <a:ext cx="3688400" cy="5806943"/>
            </a:xfrm>
            <a:prstGeom prst="rect">
              <a:avLst/>
            </a:prstGeom>
          </p:spPr>
        </p:pic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E5ACA079-0423-468F-9AEE-13B1A3630E25}"/>
                </a:ext>
              </a:extLst>
            </p:cNvPr>
            <p:cNvSpPr/>
            <p:nvPr/>
          </p:nvSpPr>
          <p:spPr>
            <a:xfrm>
              <a:off x="13512800" y="4937760"/>
              <a:ext cx="1300480" cy="51816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396971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表格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699260"/>
              </p:ext>
            </p:extLst>
          </p:nvPr>
        </p:nvGraphicFramePr>
        <p:xfrm>
          <a:off x="71172" y="1709542"/>
          <a:ext cx="3769062" cy="73152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564589">
                  <a:extLst>
                    <a:ext uri="{9D8B030D-6E8A-4147-A177-3AD203B41FA5}">
                      <a16:colId xmlns:a16="http://schemas.microsoft.com/office/drawing/2014/main" val="763461181"/>
                    </a:ext>
                  </a:extLst>
                </a:gridCol>
                <a:gridCol w="3204473">
                  <a:extLst>
                    <a:ext uri="{9D8B030D-6E8A-4147-A177-3AD203B41FA5}">
                      <a16:colId xmlns:a16="http://schemas.microsoft.com/office/drawing/2014/main" val="4214860024"/>
                    </a:ext>
                  </a:extLst>
                </a:gridCol>
              </a:tblGrid>
              <a:tr h="337313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事件名稱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2880104"/>
                  </a:ext>
                </a:extLst>
              </a:tr>
              <a:tr h="359726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+mn-lt"/>
                          <a:ea typeface="微軟正黑體" panose="020B0604030504040204" pitchFamily="34" charset="-120"/>
                        </a:rPr>
                        <a:t>1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700" kern="120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onSaveTriageClick</a:t>
                      </a:r>
                      <a:r>
                        <a:rPr lang="en-US" altLang="zh-TW" sz="17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($event)</a:t>
                      </a:r>
                      <a:endParaRPr lang="zh-TW" altLang="en-US" sz="1700" kern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6755730"/>
                  </a:ext>
                </a:extLst>
              </a:tr>
            </a:tbl>
          </a:graphicData>
        </a:graphic>
      </p:graphicFrame>
      <p:sp>
        <p:nvSpPr>
          <p:cNvPr id="16" name="標題 1"/>
          <p:cNvSpPr txBox="1">
            <a:spLocks/>
          </p:cNvSpPr>
          <p:nvPr/>
        </p:nvSpPr>
        <p:spPr>
          <a:xfrm>
            <a:off x="376494" y="-87409"/>
            <a:ext cx="8900510" cy="11746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1.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UI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&amp;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Event Binding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(25/27)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949F6C64-69FF-4B80-832C-78143D3628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6635" y="1176647"/>
            <a:ext cx="7985690" cy="4998302"/>
          </a:xfrm>
          <a:prstGeom prst="rect">
            <a:avLst/>
          </a:prstGeom>
        </p:spPr>
      </p:pic>
      <p:sp>
        <p:nvSpPr>
          <p:cNvPr id="9" name="橢圓 8">
            <a:hlinkClick r:id="rId4" action="ppaction://hlinksldjump"/>
            <a:extLst>
              <a:ext uri="{FF2B5EF4-FFF2-40B4-BE49-F238E27FC236}">
                <a16:creationId xmlns:a16="http://schemas.microsoft.com/office/drawing/2014/main" id="{D91F9232-9612-418F-92D0-303147F21AFE}"/>
              </a:ext>
            </a:extLst>
          </p:cNvPr>
          <p:cNvSpPr/>
          <p:nvPr/>
        </p:nvSpPr>
        <p:spPr>
          <a:xfrm>
            <a:off x="4961682" y="1586650"/>
            <a:ext cx="275170" cy="24578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bg1"/>
                </a:solidFill>
              </a:rPr>
              <a:t>1</a:t>
            </a:r>
            <a:endParaRPr lang="zh-TW" altLang="en-US" dirty="0">
              <a:solidFill>
                <a:schemeClr val="bg1"/>
              </a:solidFill>
            </a:endParaRP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7F0AF2D3-1CDF-4C77-95AC-ECA0CEAB36ED}"/>
              </a:ext>
            </a:extLst>
          </p:cNvPr>
          <p:cNvGrpSpPr/>
          <p:nvPr/>
        </p:nvGrpSpPr>
        <p:grpSpPr>
          <a:xfrm>
            <a:off x="12388525" y="525528"/>
            <a:ext cx="3688400" cy="5806943"/>
            <a:chOff x="12388525" y="525528"/>
            <a:chExt cx="3688400" cy="5806943"/>
          </a:xfrm>
        </p:grpSpPr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58C8563C-3698-402B-A18A-FB59B1C4724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388525" y="525528"/>
              <a:ext cx="3688400" cy="5806943"/>
            </a:xfrm>
            <a:prstGeom prst="rect">
              <a:avLst/>
            </a:prstGeom>
          </p:spPr>
        </p:pic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8AA34BE8-DAA6-4CEE-9783-9E6929936A0B}"/>
                </a:ext>
              </a:extLst>
            </p:cNvPr>
            <p:cNvSpPr/>
            <p:nvPr/>
          </p:nvSpPr>
          <p:spPr>
            <a:xfrm>
              <a:off x="12805229" y="5656789"/>
              <a:ext cx="986971" cy="51816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237691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表格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5467343"/>
              </p:ext>
            </p:extLst>
          </p:nvPr>
        </p:nvGraphicFramePr>
        <p:xfrm>
          <a:off x="71172" y="1709542"/>
          <a:ext cx="3769062" cy="182880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564589">
                  <a:extLst>
                    <a:ext uri="{9D8B030D-6E8A-4147-A177-3AD203B41FA5}">
                      <a16:colId xmlns:a16="http://schemas.microsoft.com/office/drawing/2014/main" val="763461181"/>
                    </a:ext>
                  </a:extLst>
                </a:gridCol>
                <a:gridCol w="3204473">
                  <a:extLst>
                    <a:ext uri="{9D8B030D-6E8A-4147-A177-3AD203B41FA5}">
                      <a16:colId xmlns:a16="http://schemas.microsoft.com/office/drawing/2014/main" val="4214860024"/>
                    </a:ext>
                  </a:extLst>
                </a:gridCol>
              </a:tblGrid>
              <a:tr h="337313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事件名稱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28801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+mn-lt"/>
                          <a:ea typeface="微軟正黑體" panose="020B0604030504040204" pitchFamily="34" charset="-120"/>
                        </a:rPr>
                        <a:t>1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700" kern="120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onAddTriageClick</a:t>
                      </a:r>
                      <a:r>
                        <a:rPr lang="en-US" altLang="zh-TW" sz="17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($event)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67557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+mn-lt"/>
                          <a:ea typeface="微軟正黑體" panose="020B0604030504040204" pitchFamily="34" charset="-12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700" kern="120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onRemoveTriageClick</a:t>
                      </a:r>
                      <a:r>
                        <a:rPr lang="en-US" altLang="zh-TW" sz="17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($event)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953514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+mn-lt"/>
                          <a:ea typeface="微軟正黑體" panose="020B0604030504040204" pitchFamily="34" charset="-12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700" kern="120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onFreshTriageClick</a:t>
                      </a:r>
                      <a:r>
                        <a:rPr lang="en-US" altLang="zh-TW" sz="17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($event)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54725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+mn-lt"/>
                          <a:ea typeface="微軟正黑體" panose="020B0604030504040204" pitchFamily="34" charset="-12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700" kern="120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onCloseAlarmClick</a:t>
                      </a:r>
                      <a:r>
                        <a:rPr lang="en-US" altLang="zh-TW" sz="17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($event)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3500209"/>
                  </a:ext>
                </a:extLst>
              </a:tr>
            </a:tbl>
          </a:graphicData>
        </a:graphic>
      </p:graphicFrame>
      <p:sp>
        <p:nvSpPr>
          <p:cNvPr id="16" name="標題 1"/>
          <p:cNvSpPr txBox="1">
            <a:spLocks/>
          </p:cNvSpPr>
          <p:nvPr/>
        </p:nvSpPr>
        <p:spPr>
          <a:xfrm>
            <a:off x="376494" y="-87409"/>
            <a:ext cx="8900510" cy="11746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1.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UI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&amp;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Event Binding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(26/27)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949F6C64-69FF-4B80-832C-78143D3628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7644" y="1202454"/>
            <a:ext cx="7963672" cy="5016137"/>
          </a:xfrm>
          <a:prstGeom prst="rect">
            <a:avLst/>
          </a:prstGeom>
        </p:spPr>
      </p:pic>
      <p:sp>
        <p:nvSpPr>
          <p:cNvPr id="4" name="橢圓 3">
            <a:hlinkClick r:id="rId4" action="ppaction://hlinksldjump"/>
            <a:extLst>
              <a:ext uri="{FF2B5EF4-FFF2-40B4-BE49-F238E27FC236}">
                <a16:creationId xmlns:a16="http://schemas.microsoft.com/office/drawing/2014/main" id="{31FDCB66-5D69-46B0-9020-50EC7B3CD8CC}"/>
              </a:ext>
            </a:extLst>
          </p:cNvPr>
          <p:cNvSpPr/>
          <p:nvPr/>
        </p:nvSpPr>
        <p:spPr>
          <a:xfrm>
            <a:off x="8178837" y="3929612"/>
            <a:ext cx="275170" cy="24578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bg1"/>
                </a:solidFill>
              </a:rPr>
              <a:t>3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CD660BFC-7265-4AF8-BFAE-C209A748D799}"/>
              </a:ext>
            </a:extLst>
          </p:cNvPr>
          <p:cNvSpPr/>
          <p:nvPr/>
        </p:nvSpPr>
        <p:spPr>
          <a:xfrm>
            <a:off x="6933234" y="2916820"/>
            <a:ext cx="2053091" cy="1551008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B62077F6-1283-4C40-99AC-AFB761C52842}"/>
              </a:ext>
            </a:extLst>
          </p:cNvPr>
          <p:cNvSpPr/>
          <p:nvPr/>
        </p:nvSpPr>
        <p:spPr>
          <a:xfrm>
            <a:off x="7212660" y="2685828"/>
            <a:ext cx="1591828" cy="3760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/>
              <a:t>TriageMain</a:t>
            </a:r>
            <a:endParaRPr lang="zh-TW" altLang="en-US" dirty="0"/>
          </a:p>
        </p:txBody>
      </p:sp>
      <p:sp>
        <p:nvSpPr>
          <p:cNvPr id="10" name="橢圓 9">
            <a:hlinkClick r:id="rId4" action="ppaction://hlinksldjump"/>
            <a:extLst>
              <a:ext uri="{FF2B5EF4-FFF2-40B4-BE49-F238E27FC236}">
                <a16:creationId xmlns:a16="http://schemas.microsoft.com/office/drawing/2014/main" id="{3FA51788-4FF3-4094-AC7F-595F24FCE494}"/>
              </a:ext>
            </a:extLst>
          </p:cNvPr>
          <p:cNvSpPr/>
          <p:nvPr/>
        </p:nvSpPr>
        <p:spPr>
          <a:xfrm>
            <a:off x="8666903" y="3929612"/>
            <a:ext cx="275170" cy="24578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bg1"/>
                </a:solidFill>
              </a:rPr>
              <a:t>4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9" name="橢圓 8">
            <a:hlinkClick r:id="rId4" action="ppaction://hlinksldjump"/>
            <a:extLst>
              <a:ext uri="{FF2B5EF4-FFF2-40B4-BE49-F238E27FC236}">
                <a16:creationId xmlns:a16="http://schemas.microsoft.com/office/drawing/2014/main" id="{EFE0CD3A-0C3C-4F5D-8085-7029E9FF1936}"/>
              </a:ext>
            </a:extLst>
          </p:cNvPr>
          <p:cNvSpPr/>
          <p:nvPr/>
        </p:nvSpPr>
        <p:spPr>
          <a:xfrm>
            <a:off x="5553313" y="1636551"/>
            <a:ext cx="275170" cy="24578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bg1"/>
                </a:solidFill>
              </a:rPr>
              <a:t>1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12" name="橢圓 11">
            <a:hlinkClick r:id="rId4" action="ppaction://hlinksldjump"/>
            <a:extLst>
              <a:ext uri="{FF2B5EF4-FFF2-40B4-BE49-F238E27FC236}">
                <a16:creationId xmlns:a16="http://schemas.microsoft.com/office/drawing/2014/main" id="{FAE6C7BC-4EFC-4FC0-A42E-1469898094A8}"/>
              </a:ext>
            </a:extLst>
          </p:cNvPr>
          <p:cNvSpPr/>
          <p:nvPr/>
        </p:nvSpPr>
        <p:spPr>
          <a:xfrm>
            <a:off x="6191209" y="1636551"/>
            <a:ext cx="275170" cy="24578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bg1"/>
                </a:solidFill>
              </a:rPr>
              <a:t>2</a:t>
            </a:r>
            <a:endParaRPr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9906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表格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5616020"/>
              </p:ext>
            </p:extLst>
          </p:nvPr>
        </p:nvGraphicFramePr>
        <p:xfrm>
          <a:off x="71172" y="1709542"/>
          <a:ext cx="3769062" cy="73152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564589">
                  <a:extLst>
                    <a:ext uri="{9D8B030D-6E8A-4147-A177-3AD203B41FA5}">
                      <a16:colId xmlns:a16="http://schemas.microsoft.com/office/drawing/2014/main" val="763461181"/>
                    </a:ext>
                  </a:extLst>
                </a:gridCol>
                <a:gridCol w="3204473">
                  <a:extLst>
                    <a:ext uri="{9D8B030D-6E8A-4147-A177-3AD203B41FA5}">
                      <a16:colId xmlns:a16="http://schemas.microsoft.com/office/drawing/2014/main" val="4214860024"/>
                    </a:ext>
                  </a:extLst>
                </a:gridCol>
              </a:tblGrid>
              <a:tr h="337313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事件名稱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2880104"/>
                  </a:ext>
                </a:extLst>
              </a:tr>
              <a:tr h="359726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+mn-lt"/>
                          <a:ea typeface="微軟正黑體" panose="020B0604030504040204" pitchFamily="34" charset="-120"/>
                        </a:rPr>
                        <a:t>1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700" kern="120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onReprintClick</a:t>
                      </a:r>
                      <a:r>
                        <a:rPr lang="en-US" altLang="zh-TW" sz="17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($event)</a:t>
                      </a:r>
                      <a:endParaRPr lang="zh-TW" altLang="en-US" sz="1700" kern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6755730"/>
                  </a:ext>
                </a:extLst>
              </a:tr>
            </a:tbl>
          </a:graphicData>
        </a:graphic>
      </p:graphicFrame>
      <p:sp>
        <p:nvSpPr>
          <p:cNvPr id="16" name="標題 1"/>
          <p:cNvSpPr txBox="1">
            <a:spLocks/>
          </p:cNvSpPr>
          <p:nvPr/>
        </p:nvSpPr>
        <p:spPr>
          <a:xfrm>
            <a:off x="376494" y="-87409"/>
            <a:ext cx="8900510" cy="11746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1.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UI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&amp;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Event Binding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(27/27)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949F6C64-69FF-4B80-832C-78143D3628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9020" y="1248284"/>
            <a:ext cx="7880920" cy="4924477"/>
          </a:xfrm>
          <a:prstGeom prst="rect">
            <a:avLst/>
          </a:prstGeom>
        </p:spPr>
      </p:pic>
      <p:sp>
        <p:nvSpPr>
          <p:cNvPr id="21" name="內容版面配置區 3">
            <a:extLst>
              <a:ext uri="{FF2B5EF4-FFF2-40B4-BE49-F238E27FC236}">
                <a16:creationId xmlns:a16="http://schemas.microsoft.com/office/drawing/2014/main" id="{927A5BA9-3040-4888-8945-FA6EDD4EDC3B}"/>
              </a:ext>
            </a:extLst>
          </p:cNvPr>
          <p:cNvSpPr txBox="1">
            <a:spLocks/>
          </p:cNvSpPr>
          <p:nvPr/>
        </p:nvSpPr>
        <p:spPr>
          <a:xfrm>
            <a:off x="12374701" y="-970772"/>
            <a:ext cx="4122532" cy="6057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TW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cs typeface="Calibri" panose="020F0502020204030204" pitchFamily="34" charset="0"/>
              </a:rPr>
              <a:t>原系統</a:t>
            </a:r>
            <a:r>
              <a:rPr lang="en-US" altLang="zh-TW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cs typeface="Calibri" panose="020F0502020204030204" pitchFamily="34" charset="0"/>
              </a:rPr>
              <a:t>—</a:t>
            </a:r>
            <a:r>
              <a:rPr lang="zh-TW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cs typeface="Calibri" panose="020F0502020204030204" pitchFamily="34" charset="0"/>
              </a:rPr>
              <a:t>病人清單、分區清單</a:t>
            </a:r>
            <a:endParaRPr lang="en-US" altLang="zh-TW" sz="2400" dirty="0">
              <a:solidFill>
                <a:schemeClr val="tx1">
                  <a:lumMod val="95000"/>
                  <a:lumOff val="5000"/>
                </a:schemeClr>
              </a:solidFill>
              <a:latin typeface="+mn-lt"/>
              <a:cs typeface="Calibri" panose="020F0502020204030204" pitchFamily="34" charset="0"/>
            </a:endParaRPr>
          </a:p>
        </p:txBody>
      </p:sp>
      <p:sp>
        <p:nvSpPr>
          <p:cNvPr id="10" name="橢圓 9">
            <a:hlinkClick r:id="rId4" action="ppaction://hlinksldjump"/>
            <a:extLst>
              <a:ext uri="{FF2B5EF4-FFF2-40B4-BE49-F238E27FC236}">
                <a16:creationId xmlns:a16="http://schemas.microsoft.com/office/drawing/2014/main" id="{C5D1F413-BFA2-4308-94A5-75649E9DE029}"/>
              </a:ext>
            </a:extLst>
          </p:cNvPr>
          <p:cNvSpPr/>
          <p:nvPr/>
        </p:nvSpPr>
        <p:spPr>
          <a:xfrm>
            <a:off x="6814953" y="1709542"/>
            <a:ext cx="275170" cy="24578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bg1"/>
                </a:solidFill>
              </a:rPr>
              <a:t>1</a:t>
            </a:r>
            <a:endParaRPr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8409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1"/>
          <p:cNvSpPr txBox="1">
            <a:spLocks/>
          </p:cNvSpPr>
          <p:nvPr/>
        </p:nvSpPr>
        <p:spPr>
          <a:xfrm>
            <a:off x="376494" y="-87409"/>
            <a:ext cx="8900510" cy="11746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1.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UI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&amp;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Event Binding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(1/27)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5" name="內容版面配置區 3"/>
          <p:cNvSpPr>
            <a:spLocks noGrp="1"/>
          </p:cNvSpPr>
          <p:nvPr>
            <p:ph idx="1"/>
          </p:nvPr>
        </p:nvSpPr>
        <p:spPr>
          <a:xfrm>
            <a:off x="376494" y="1277592"/>
            <a:ext cx="3071211" cy="1546290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TW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cs typeface="Calibri" panose="020F0502020204030204" pitchFamily="34" charset="0"/>
              </a:rPr>
              <a:t>急診護理</a:t>
            </a:r>
            <a:r>
              <a:rPr lang="zh-TW" altLang="en-US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微軟正黑體" panose="020B0604030504040204" pitchFamily="34" charset="-120"/>
                <a:cs typeface="Calibri" panose="020F0502020204030204" pitchFamily="34" charset="0"/>
              </a:rPr>
              <a:t>系統</a:t>
            </a:r>
            <a:br>
              <a:rPr lang="en-US" altLang="zh-TW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微軟正黑體" panose="020B0604030504040204" pitchFamily="34" charset="-120"/>
                <a:cs typeface="Calibri" panose="020F0502020204030204" pitchFamily="34" charset="0"/>
              </a:rPr>
            </a:br>
            <a:r>
              <a:rPr lang="zh-TW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微軟正黑體" panose="020B0604030504040204" pitchFamily="34" charset="-120"/>
                <a:cs typeface="Calibri" panose="020F0502020204030204" pitchFamily="34" charset="0"/>
              </a:rPr>
              <a:t>  </a:t>
            </a:r>
            <a:r>
              <a:rPr lang="en-US" altLang="zh-TW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微軟正黑體" panose="020B0604030504040204" pitchFamily="34" charset="-120"/>
                <a:cs typeface="Calibri" panose="020F0502020204030204" pitchFamily="34" charset="0"/>
              </a:rPr>
              <a:t>---</a:t>
            </a:r>
            <a:r>
              <a:rPr lang="zh-TW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微軟正黑體" panose="020B0604030504040204" pitchFamily="34" charset="-120"/>
                <a:cs typeface="Calibri" panose="020F0502020204030204" pitchFamily="34" charset="0"/>
              </a:rPr>
              <a:t> </a:t>
            </a:r>
            <a:r>
              <a:rPr lang="zh-TW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cs typeface="Calibri" panose="020F0502020204030204" pitchFamily="34" charset="0"/>
              </a:rPr>
              <a:t>檢傷</a:t>
            </a:r>
            <a:endParaRPr lang="en-US" altLang="zh-TW" sz="2400" dirty="0">
              <a:solidFill>
                <a:schemeClr val="tx1">
                  <a:lumMod val="95000"/>
                  <a:lumOff val="5000"/>
                </a:schemeClr>
              </a:solidFill>
              <a:latin typeface="+mn-lt"/>
              <a:ea typeface="微軟正黑體" panose="020B0604030504040204" pitchFamily="34" charset="-120"/>
              <a:cs typeface="Calibri" panose="020F0502020204030204" pitchFamily="34" charset="0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0D806264-4408-4774-AB66-7FEACD964F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9490" y="1150492"/>
            <a:ext cx="8932045" cy="5522906"/>
          </a:xfrm>
          <a:prstGeom prst="rect">
            <a:avLst/>
          </a:prstGeom>
        </p:spPr>
      </p:pic>
      <p:pic>
        <p:nvPicPr>
          <p:cNvPr id="7" name="圖片 5">
            <a:extLst>
              <a:ext uri="{FF2B5EF4-FFF2-40B4-BE49-F238E27FC236}">
                <a16:creationId xmlns:a16="http://schemas.microsoft.com/office/drawing/2014/main" id="{629007D3-A56B-492F-A78B-7D05504C72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54193" y="1026558"/>
            <a:ext cx="8961526" cy="5770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內容版面配置區 3">
            <a:extLst>
              <a:ext uri="{FF2B5EF4-FFF2-40B4-BE49-F238E27FC236}">
                <a16:creationId xmlns:a16="http://schemas.microsoft.com/office/drawing/2014/main" id="{007DBD16-BC9A-4D29-A119-9094362F7BDE}"/>
              </a:ext>
            </a:extLst>
          </p:cNvPr>
          <p:cNvSpPr txBox="1">
            <a:spLocks/>
          </p:cNvSpPr>
          <p:nvPr/>
        </p:nvSpPr>
        <p:spPr>
          <a:xfrm>
            <a:off x="12913956" y="-273238"/>
            <a:ext cx="5152371" cy="15462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TW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cs typeface="Calibri" panose="020F0502020204030204" pitchFamily="34" charset="0"/>
              </a:rPr>
              <a:t>原系統</a:t>
            </a:r>
            <a:r>
              <a:rPr lang="en-US" altLang="zh-TW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cs typeface="Calibri" panose="020F0502020204030204" pitchFamily="34" charset="0"/>
              </a:rPr>
              <a:t>-</a:t>
            </a:r>
            <a:r>
              <a:rPr lang="zh-TW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cs typeface="Calibri" panose="020F0502020204030204" pitchFamily="34" charset="0"/>
              </a:rPr>
              <a:t>急診護理系統</a:t>
            </a:r>
            <a:endParaRPr lang="en-US" altLang="zh-TW" dirty="0">
              <a:solidFill>
                <a:schemeClr val="tx1">
                  <a:lumMod val="95000"/>
                  <a:lumOff val="5000"/>
                </a:schemeClr>
              </a:solidFill>
              <a:latin typeface="+mn-lt"/>
              <a:cs typeface="Calibri" panose="020F0502020204030204" pitchFamily="34" charset="0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TW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cs typeface="Calibri" panose="020F0502020204030204" pitchFamily="34" charset="0"/>
              </a:rPr>
              <a:t>檢傷分類主畫面</a:t>
            </a:r>
            <a:endParaRPr lang="en-US" altLang="zh-TW" sz="2400" dirty="0">
              <a:solidFill>
                <a:schemeClr val="tx1">
                  <a:lumMod val="95000"/>
                  <a:lumOff val="5000"/>
                </a:schemeClr>
              </a:solidFill>
              <a:latin typeface="+mn-lt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7355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FA27C32-E3BD-445F-A9A5-D36051417E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dirty="0"/>
              <a:t>2.</a:t>
            </a:r>
            <a:r>
              <a:rPr lang="zh-TW" altLang="en-US" b="1" dirty="0"/>
              <a:t> </a:t>
            </a:r>
            <a:r>
              <a:rPr lang="en-US" altLang="zh-TW" b="1" dirty="0" err="1"/>
              <a:t>ViewModel</a:t>
            </a:r>
            <a:r>
              <a:rPr lang="zh-TW" altLang="en-US" b="1" dirty="0"/>
              <a:t> </a:t>
            </a:r>
            <a:r>
              <a:rPr lang="en-US" altLang="zh-TW" b="1" dirty="0"/>
              <a:t>(1/8)</a:t>
            </a:r>
            <a:endParaRPr lang="zh-TW" altLang="en-US" dirty="0"/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84913313-B7EE-434D-9AC9-077C4C082A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3069577"/>
              </p:ext>
            </p:extLst>
          </p:nvPr>
        </p:nvGraphicFramePr>
        <p:xfrm>
          <a:off x="1356360" y="1087824"/>
          <a:ext cx="4582597" cy="512169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268938">
                  <a:extLst>
                    <a:ext uri="{9D8B030D-6E8A-4147-A177-3AD203B41FA5}">
                      <a16:colId xmlns:a16="http://schemas.microsoft.com/office/drawing/2014/main" val="2909919024"/>
                    </a:ext>
                  </a:extLst>
                </a:gridCol>
                <a:gridCol w="259227">
                  <a:extLst>
                    <a:ext uri="{9D8B030D-6E8A-4147-A177-3AD203B41FA5}">
                      <a16:colId xmlns:a16="http://schemas.microsoft.com/office/drawing/2014/main" val="2318787779"/>
                    </a:ext>
                  </a:extLst>
                </a:gridCol>
                <a:gridCol w="2054432">
                  <a:extLst>
                    <a:ext uri="{9D8B030D-6E8A-4147-A177-3AD203B41FA5}">
                      <a16:colId xmlns:a16="http://schemas.microsoft.com/office/drawing/2014/main" val="2539695451"/>
                    </a:ext>
                  </a:extLst>
                </a:gridCol>
              </a:tblGrid>
              <a:tr h="291216">
                <a:tc gridSpan="3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800" b="1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TriageRecord</a:t>
                      </a:r>
                      <a:endParaRPr lang="zh-TW" altLang="en-US" sz="1800" b="1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410773"/>
                  </a:ext>
                </a:extLst>
              </a:tr>
              <a:tr h="365865">
                <a:tc>
                  <a:txBody>
                    <a:bodyPr/>
                    <a:lstStyle/>
                    <a:p>
                      <a:r>
                        <a:rPr lang="en-US" altLang="zh-TW" b="1" dirty="0">
                          <a:solidFill>
                            <a:schemeClr val="tx1"/>
                          </a:solidFill>
                          <a:latin typeface="+mn-lt"/>
                          <a:cs typeface="Calibri" panose="020F0502020204030204" pitchFamily="34" charset="0"/>
                        </a:rPr>
                        <a:t>Name</a:t>
                      </a:r>
                      <a:endParaRPr lang="zh-TW" altLang="en-US" b="1" dirty="0">
                        <a:solidFill>
                          <a:schemeClr val="tx1"/>
                        </a:solidFill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b="1" dirty="0">
                        <a:solidFill>
                          <a:schemeClr val="tx1"/>
                        </a:solidFill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b="1" dirty="0" err="1">
                          <a:solidFill>
                            <a:schemeClr val="tx1"/>
                          </a:solidFill>
                          <a:latin typeface="+mn-lt"/>
                          <a:cs typeface="Calibri" panose="020F0502020204030204" pitchFamily="34" charset="0"/>
                        </a:rPr>
                        <a:t>DataType</a:t>
                      </a:r>
                      <a:endParaRPr lang="zh-TW" altLang="en-US" b="1" dirty="0">
                        <a:solidFill>
                          <a:schemeClr val="tx1"/>
                        </a:solidFill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6893194"/>
                  </a:ext>
                </a:extLst>
              </a:tr>
              <a:tr h="3658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+ </a:t>
                      </a:r>
                      <a:r>
                        <a:rPr lang="en-US" altLang="zh-TW" sz="1800" b="1" kern="1200" dirty="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visitNo</a:t>
                      </a:r>
                      <a:endParaRPr lang="zh-TW" altLang="en-US" sz="1800" b="1" kern="12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:</a:t>
                      </a:r>
                      <a:endParaRPr lang="zh-TW" altLang="en-US" sz="1800" b="1" kern="12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kern="1200" dirty="0">
                          <a:solidFill>
                            <a:srgbClr val="009999"/>
                          </a:solidFill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number</a:t>
                      </a:r>
                      <a:endParaRPr lang="zh-TW" altLang="en-US" sz="1800" b="1" kern="1200" dirty="0">
                        <a:solidFill>
                          <a:srgbClr val="009999"/>
                        </a:solidFill>
                        <a:latin typeface="+mn-lt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9818604"/>
                  </a:ext>
                </a:extLst>
              </a:tr>
              <a:tr h="3658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+ </a:t>
                      </a:r>
                      <a:r>
                        <a:rPr lang="en-US" altLang="zh-TW" sz="1800" b="1" kern="1200" dirty="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triageStatus</a:t>
                      </a:r>
                      <a:endParaRPr lang="zh-TW" altLang="en-US" sz="1800" b="1" kern="12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B9BD5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Calibri" panose="020F0502020204030204" pitchFamily="34" charset="0"/>
                        </a:rPr>
                        <a:t>:</a:t>
                      </a:r>
                      <a:endParaRPr kumimoji="0" lang="zh-TW" alt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B9BD5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新細明體" panose="02020500000000000000" pitchFamily="18" charset="-12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kern="1200" dirty="0">
                          <a:solidFill>
                            <a:srgbClr val="009999"/>
                          </a:solidFill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number</a:t>
                      </a:r>
                      <a:endParaRPr lang="zh-TW" altLang="en-US" sz="1800" b="1" kern="1200" dirty="0">
                        <a:solidFill>
                          <a:srgbClr val="009999"/>
                        </a:solidFill>
                        <a:latin typeface="+mn-lt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4496030"/>
                  </a:ext>
                </a:extLst>
              </a:tr>
              <a:tr h="3658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+ </a:t>
                      </a:r>
                      <a:r>
                        <a:rPr lang="en-US" altLang="zh-TW" sz="1800" b="1" kern="1200" dirty="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idNo</a:t>
                      </a:r>
                      <a:endParaRPr lang="zh-TW" altLang="en-US" sz="1800" b="1" kern="12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B9BD5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Calibri" panose="020F0502020204030204" pitchFamily="34" charset="0"/>
                        </a:rPr>
                        <a:t>:</a:t>
                      </a:r>
                      <a:endParaRPr kumimoji="0" lang="zh-TW" alt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B9BD5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新細明體" panose="02020500000000000000" pitchFamily="18" charset="-12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kern="1200" dirty="0">
                          <a:solidFill>
                            <a:srgbClr val="009999"/>
                          </a:solidFill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string</a:t>
                      </a:r>
                      <a:endParaRPr lang="zh-TW" altLang="en-US" sz="1800" b="1" kern="1200" dirty="0">
                        <a:solidFill>
                          <a:srgbClr val="009999"/>
                        </a:solidFill>
                        <a:latin typeface="+mn-lt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8513015"/>
                  </a:ext>
                </a:extLst>
              </a:tr>
              <a:tr h="3658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+</a:t>
                      </a:r>
                      <a:r>
                        <a:rPr lang="zh-TW" altLang="en-US" sz="1800" b="1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altLang="zh-TW" sz="1800" b="1" kern="1200" dirty="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patientName</a:t>
                      </a:r>
                      <a:endParaRPr lang="zh-TW" altLang="en-US" sz="1800" b="1" kern="12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B9BD5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Calibri" panose="020F0502020204030204" pitchFamily="34" charset="0"/>
                        </a:rPr>
                        <a:t>:</a:t>
                      </a:r>
                      <a:endParaRPr kumimoji="0" lang="zh-TW" alt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B9BD5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新細明體" panose="02020500000000000000" pitchFamily="18" charset="-12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kern="1200" dirty="0">
                          <a:solidFill>
                            <a:srgbClr val="009999"/>
                          </a:solidFill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string</a:t>
                      </a:r>
                      <a:endParaRPr lang="zh-TW" altLang="en-US" sz="1800" b="1" kern="1200" dirty="0">
                        <a:solidFill>
                          <a:srgbClr val="009999"/>
                        </a:solidFill>
                        <a:latin typeface="+mn-lt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1067690"/>
                  </a:ext>
                </a:extLst>
              </a:tr>
              <a:tr h="3658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+ age</a:t>
                      </a:r>
                      <a:endParaRPr lang="zh-TW" altLang="en-US" sz="1800" b="1" kern="12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B9BD5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Calibri" panose="020F0502020204030204" pitchFamily="34" charset="0"/>
                        </a:rPr>
                        <a:t>:</a:t>
                      </a:r>
                      <a:endParaRPr kumimoji="0" lang="zh-TW" alt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B9BD5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新細明體" panose="02020500000000000000" pitchFamily="18" charset="-12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kern="1200" dirty="0">
                          <a:solidFill>
                            <a:srgbClr val="009999"/>
                          </a:solidFill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number</a:t>
                      </a:r>
                      <a:endParaRPr lang="zh-TW" altLang="en-US" sz="1800" b="1" kern="1200" dirty="0">
                        <a:solidFill>
                          <a:srgbClr val="009999"/>
                        </a:solidFill>
                        <a:latin typeface="+mn-lt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5021506"/>
                  </a:ext>
                </a:extLst>
              </a:tr>
              <a:tr h="3658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+ </a:t>
                      </a:r>
                      <a:r>
                        <a:rPr lang="en-US" altLang="zh-TW" sz="1800" b="1" kern="1200" dirty="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patientNo</a:t>
                      </a:r>
                      <a:r>
                        <a:rPr lang="en-US" altLang="zh-TW" sz="1800" b="1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?</a:t>
                      </a:r>
                      <a:endParaRPr lang="zh-TW" altLang="en-US" sz="1800" b="1" kern="12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B9BD5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Calibri" panose="020F0502020204030204" pitchFamily="34" charset="0"/>
                        </a:rPr>
                        <a:t>:</a:t>
                      </a:r>
                      <a:endParaRPr kumimoji="0" lang="zh-TW" alt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B9BD5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新細明體" panose="02020500000000000000" pitchFamily="18" charset="-12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kern="1200" dirty="0">
                          <a:solidFill>
                            <a:srgbClr val="009999"/>
                          </a:solidFill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number</a:t>
                      </a:r>
                      <a:endParaRPr lang="zh-TW" altLang="en-US" sz="1800" b="1" kern="1200" dirty="0">
                        <a:solidFill>
                          <a:srgbClr val="009999"/>
                        </a:solidFill>
                        <a:latin typeface="+mn-lt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8615964"/>
                  </a:ext>
                </a:extLst>
              </a:tr>
              <a:tr h="3658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+ </a:t>
                      </a:r>
                      <a:r>
                        <a:rPr lang="en-US" altLang="zh-TW" sz="1800" b="1" kern="1200" dirty="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eyeOpening</a:t>
                      </a:r>
                      <a:endParaRPr lang="en-US" altLang="zh-TW" sz="1800" b="1" kern="12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:</a:t>
                      </a:r>
                      <a:endParaRPr lang="zh-TW" altLang="en-US" sz="1800" b="1" kern="12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kern="1200" dirty="0">
                          <a:solidFill>
                            <a:srgbClr val="009999"/>
                          </a:solidFill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number</a:t>
                      </a:r>
                      <a:endParaRPr lang="zh-TW" altLang="en-US" b="1" dirty="0">
                        <a:solidFill>
                          <a:srgbClr val="009999"/>
                        </a:solidFill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0293355"/>
                  </a:ext>
                </a:extLst>
              </a:tr>
              <a:tr h="3658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+ </a:t>
                      </a:r>
                      <a:r>
                        <a:rPr lang="en-US" altLang="zh-TW" sz="1800" b="1" kern="1200" dirty="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verbalResponse</a:t>
                      </a:r>
                      <a:endParaRPr lang="zh-TW" altLang="en-US" sz="1800" b="1" kern="12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B9BD5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Calibri" panose="020F0502020204030204" pitchFamily="34" charset="0"/>
                        </a:rPr>
                        <a:t>:</a:t>
                      </a:r>
                      <a:endParaRPr kumimoji="0" lang="zh-TW" alt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B9BD5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新細明體" panose="02020500000000000000" pitchFamily="18" charset="-12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kern="1200" dirty="0">
                          <a:solidFill>
                            <a:srgbClr val="009999"/>
                          </a:solidFill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number</a:t>
                      </a:r>
                      <a:endParaRPr lang="zh-TW" altLang="en-US" sz="1800" b="1" kern="1200" dirty="0">
                        <a:solidFill>
                          <a:srgbClr val="009999"/>
                        </a:solidFill>
                        <a:latin typeface="+mn-lt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1769184"/>
                  </a:ext>
                </a:extLst>
              </a:tr>
              <a:tr h="3658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+ </a:t>
                      </a:r>
                      <a:r>
                        <a:rPr lang="en-US" altLang="zh-TW" sz="1800" b="1" kern="1200" dirty="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motorResponse</a:t>
                      </a:r>
                      <a:endParaRPr lang="zh-TW" altLang="en-US" sz="1800" b="1" kern="12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B9BD5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Calibri" panose="020F0502020204030204" pitchFamily="34" charset="0"/>
                        </a:rPr>
                        <a:t>:</a:t>
                      </a:r>
                      <a:endParaRPr kumimoji="0" lang="zh-TW" alt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B9BD5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新細明體" panose="02020500000000000000" pitchFamily="18" charset="-12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kern="1200" dirty="0">
                          <a:solidFill>
                            <a:srgbClr val="009999"/>
                          </a:solidFill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number</a:t>
                      </a:r>
                      <a:endParaRPr lang="zh-TW" altLang="en-US" sz="1800" b="1" kern="1200" dirty="0">
                        <a:solidFill>
                          <a:srgbClr val="009999"/>
                        </a:solidFill>
                        <a:latin typeface="+mn-lt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0599254"/>
                  </a:ext>
                </a:extLst>
              </a:tr>
              <a:tr h="24831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+ </a:t>
                      </a:r>
                      <a:r>
                        <a:rPr lang="en-US" altLang="zh-TW" sz="1800" b="1" kern="1200" dirty="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isAcute</a:t>
                      </a:r>
                      <a:r>
                        <a:rPr lang="en-US" altLang="zh-TW" sz="1800" b="1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?</a:t>
                      </a:r>
                      <a:endParaRPr lang="zh-TW" altLang="en-US" sz="1800" b="1" kern="12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B9BD5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Calibri" panose="020F0502020204030204" pitchFamily="34" charset="0"/>
                        </a:rPr>
                        <a:t>:</a:t>
                      </a:r>
                      <a:endParaRPr kumimoji="0" lang="zh-TW" alt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B9BD5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新細明體" panose="02020500000000000000" pitchFamily="18" charset="-12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kern="1200" dirty="0" err="1">
                          <a:solidFill>
                            <a:srgbClr val="009999"/>
                          </a:solidFill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boolean</a:t>
                      </a:r>
                      <a:endParaRPr lang="zh-TW" altLang="en-US" sz="1800" b="1" kern="1200" dirty="0">
                        <a:solidFill>
                          <a:srgbClr val="009999"/>
                        </a:solidFill>
                        <a:latin typeface="+mn-lt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4941294"/>
                  </a:ext>
                </a:extLst>
              </a:tr>
              <a:tr h="24831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+ </a:t>
                      </a:r>
                      <a:r>
                        <a:rPr lang="en-US" altLang="zh-TW" sz="1800" b="1" kern="1200" dirty="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vitalSign</a:t>
                      </a:r>
                      <a:r>
                        <a:rPr lang="en-US" altLang="zh-TW" sz="1800" b="1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?</a:t>
                      </a:r>
                      <a:endParaRPr lang="zh-TW" altLang="en-US" sz="1800" b="1" kern="12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B9BD5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Calibri" panose="020F0502020204030204" pitchFamily="34" charset="0"/>
                        </a:rPr>
                        <a:t>:</a:t>
                      </a:r>
                      <a:endParaRPr kumimoji="0" lang="zh-TW" alt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B9BD5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新細明體" panose="02020500000000000000" pitchFamily="18" charset="-12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kern="1200" dirty="0" err="1">
                          <a:solidFill>
                            <a:srgbClr val="009999"/>
                          </a:solidFill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VitalSign</a:t>
                      </a:r>
                      <a:endParaRPr lang="zh-TW" altLang="en-US" sz="1800" b="1" kern="1200" dirty="0">
                        <a:solidFill>
                          <a:srgbClr val="009999"/>
                        </a:solidFill>
                        <a:latin typeface="+mn-lt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7400314"/>
                  </a:ext>
                </a:extLst>
              </a:tr>
              <a:tr h="24831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+ </a:t>
                      </a:r>
                      <a:r>
                        <a:rPr lang="en-US" altLang="zh-TW" sz="1800" b="1" kern="1200" dirty="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originalTriageResult</a:t>
                      </a:r>
                      <a:endParaRPr lang="zh-TW" altLang="en-US" sz="1800" b="1" kern="12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B9BD5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Calibri" panose="020F0502020204030204" pitchFamily="34" charset="0"/>
                        </a:rPr>
                        <a:t>:</a:t>
                      </a:r>
                      <a:endParaRPr kumimoji="0" lang="zh-TW" alt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B9BD5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新細明體" panose="02020500000000000000" pitchFamily="18" charset="-12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kern="1200" dirty="0">
                          <a:solidFill>
                            <a:srgbClr val="009999"/>
                          </a:solidFill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number</a:t>
                      </a:r>
                      <a:endParaRPr lang="zh-TW" altLang="en-US" sz="1800" b="1" kern="1200" dirty="0">
                        <a:solidFill>
                          <a:srgbClr val="009999"/>
                        </a:solidFill>
                        <a:latin typeface="+mn-lt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5923753"/>
                  </a:ext>
                </a:extLst>
              </a:tr>
            </a:tbl>
          </a:graphicData>
        </a:graphic>
      </p:graphicFrame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030362B1-8B0F-428A-912E-49B820B31D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7824231"/>
              </p:ext>
            </p:extLst>
          </p:nvPr>
        </p:nvGraphicFramePr>
        <p:xfrm>
          <a:off x="6097592" y="1089393"/>
          <a:ext cx="5537360" cy="5487135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756848">
                  <a:extLst>
                    <a:ext uri="{9D8B030D-6E8A-4147-A177-3AD203B41FA5}">
                      <a16:colId xmlns:a16="http://schemas.microsoft.com/office/drawing/2014/main" val="2909919024"/>
                    </a:ext>
                  </a:extLst>
                </a:gridCol>
                <a:gridCol w="213360">
                  <a:extLst>
                    <a:ext uri="{9D8B030D-6E8A-4147-A177-3AD203B41FA5}">
                      <a16:colId xmlns:a16="http://schemas.microsoft.com/office/drawing/2014/main" val="2318787779"/>
                    </a:ext>
                  </a:extLst>
                </a:gridCol>
                <a:gridCol w="2567152">
                  <a:extLst>
                    <a:ext uri="{9D8B030D-6E8A-4147-A177-3AD203B41FA5}">
                      <a16:colId xmlns:a16="http://schemas.microsoft.com/office/drawing/2014/main" val="2539695451"/>
                    </a:ext>
                  </a:extLst>
                </a:gridCol>
              </a:tblGrid>
              <a:tr h="291216">
                <a:tc gridSpan="3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800" b="1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TriageRecord</a:t>
                      </a:r>
                      <a:endParaRPr lang="zh-TW" altLang="en-US" sz="1800" b="1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410773"/>
                  </a:ext>
                </a:extLst>
              </a:tr>
              <a:tr h="365865">
                <a:tc>
                  <a:txBody>
                    <a:bodyPr/>
                    <a:lstStyle/>
                    <a:p>
                      <a:r>
                        <a:rPr lang="en-US" altLang="zh-TW" b="1" dirty="0">
                          <a:solidFill>
                            <a:schemeClr val="tx1"/>
                          </a:solidFill>
                          <a:latin typeface="+mn-lt"/>
                          <a:cs typeface="Calibri" panose="020F0502020204030204" pitchFamily="34" charset="0"/>
                        </a:rPr>
                        <a:t>Name</a:t>
                      </a:r>
                      <a:endParaRPr lang="zh-TW" altLang="en-US" b="1" dirty="0">
                        <a:solidFill>
                          <a:schemeClr val="tx1"/>
                        </a:solidFill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b="1" dirty="0">
                        <a:solidFill>
                          <a:schemeClr val="tx1"/>
                        </a:solidFill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b="1" dirty="0" err="1">
                          <a:solidFill>
                            <a:schemeClr val="tx1"/>
                          </a:solidFill>
                          <a:latin typeface="+mn-lt"/>
                          <a:cs typeface="Calibri" panose="020F0502020204030204" pitchFamily="34" charset="0"/>
                        </a:rPr>
                        <a:t>DataType</a:t>
                      </a:r>
                      <a:endParaRPr lang="zh-TW" altLang="en-US" b="1" dirty="0">
                        <a:solidFill>
                          <a:schemeClr val="tx1"/>
                        </a:solidFill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6893194"/>
                  </a:ext>
                </a:extLst>
              </a:tr>
              <a:tr h="3658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+ </a:t>
                      </a:r>
                      <a:r>
                        <a:rPr lang="en-US" altLang="zh-TW" sz="1800" b="1" kern="1200" dirty="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triageResult</a:t>
                      </a:r>
                      <a:endParaRPr lang="zh-TW" altLang="en-US" sz="1800" b="1" kern="12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:</a:t>
                      </a:r>
                      <a:endParaRPr lang="zh-TW" altLang="en-US" sz="1800" b="1" kern="12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kern="1200" dirty="0">
                          <a:solidFill>
                            <a:srgbClr val="009999"/>
                          </a:solidFill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number</a:t>
                      </a:r>
                      <a:endParaRPr lang="zh-TW" altLang="en-US" sz="1800" b="1" kern="1200" dirty="0">
                        <a:solidFill>
                          <a:srgbClr val="009999"/>
                        </a:solidFill>
                        <a:latin typeface="+mn-lt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9818604"/>
                  </a:ext>
                </a:extLst>
              </a:tr>
              <a:tr h="3658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+ </a:t>
                      </a:r>
                      <a:r>
                        <a:rPr lang="en-US" altLang="zh-TW" sz="1800" b="1" kern="1200" dirty="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isModifyTriage</a:t>
                      </a:r>
                      <a:endParaRPr lang="zh-TW" altLang="en-US" sz="1800" b="1" kern="12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B9BD5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Calibri" panose="020F0502020204030204" pitchFamily="34" charset="0"/>
                        </a:rPr>
                        <a:t>:</a:t>
                      </a:r>
                      <a:endParaRPr kumimoji="0" lang="zh-TW" alt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B9BD5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新細明體" panose="02020500000000000000" pitchFamily="18" charset="-12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kern="1200" dirty="0" err="1">
                          <a:solidFill>
                            <a:srgbClr val="009999"/>
                          </a:solidFill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boolean</a:t>
                      </a:r>
                      <a:endParaRPr lang="zh-TW" altLang="en-US" sz="1800" b="1" kern="1200" dirty="0">
                        <a:solidFill>
                          <a:srgbClr val="009999"/>
                        </a:solidFill>
                        <a:latin typeface="+mn-lt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4496030"/>
                  </a:ext>
                </a:extLst>
              </a:tr>
              <a:tr h="3658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+ </a:t>
                      </a:r>
                      <a:r>
                        <a:rPr lang="en-US" altLang="zh-TW" sz="1800" b="1" kern="1200" dirty="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modifyReason</a:t>
                      </a:r>
                      <a:r>
                        <a:rPr lang="en-US" altLang="zh-TW" sz="1800" b="1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?</a:t>
                      </a:r>
                      <a:endParaRPr lang="zh-TW" altLang="en-US" sz="1800" b="1" kern="12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B9BD5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Calibri" panose="020F0502020204030204" pitchFamily="34" charset="0"/>
                        </a:rPr>
                        <a:t>:</a:t>
                      </a:r>
                      <a:endParaRPr kumimoji="0" lang="zh-TW" alt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B9BD5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新細明體" panose="02020500000000000000" pitchFamily="18" charset="-12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kern="1200" dirty="0">
                          <a:solidFill>
                            <a:srgbClr val="009999"/>
                          </a:solidFill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string</a:t>
                      </a:r>
                      <a:endParaRPr lang="zh-TW" altLang="en-US" sz="1800" b="1" kern="1200" dirty="0">
                        <a:solidFill>
                          <a:srgbClr val="009999"/>
                        </a:solidFill>
                        <a:latin typeface="+mn-lt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8513015"/>
                  </a:ext>
                </a:extLst>
              </a:tr>
              <a:tr h="3658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+ </a:t>
                      </a:r>
                      <a:r>
                        <a:rPr lang="en-US" altLang="zh-TW" sz="1800" b="1" kern="1200" dirty="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toccRecord</a:t>
                      </a:r>
                      <a:r>
                        <a:rPr lang="en-US" altLang="zh-TW" sz="1800" b="1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:</a:t>
                      </a:r>
                      <a:endParaRPr lang="zh-TW" altLang="en-US" sz="1800" b="1" kern="12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kern="1200" dirty="0" err="1">
                          <a:solidFill>
                            <a:srgbClr val="009999"/>
                          </a:solidFill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TOCCRecord</a:t>
                      </a:r>
                      <a:endParaRPr lang="zh-TW" altLang="en-US" b="1" dirty="0">
                        <a:solidFill>
                          <a:srgbClr val="009999"/>
                        </a:solidFill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0293355"/>
                  </a:ext>
                </a:extLst>
              </a:tr>
              <a:tr h="3658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+ </a:t>
                      </a:r>
                      <a:r>
                        <a:rPr lang="en-US" altLang="zh-TW" sz="1800" b="1" kern="1200" dirty="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patientInjuryRecord</a:t>
                      </a:r>
                      <a:r>
                        <a:rPr lang="en-US" altLang="zh-TW" sz="1800" b="1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?</a:t>
                      </a:r>
                      <a:endParaRPr lang="zh-TW" altLang="en-US" sz="1800" b="1" kern="12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B9BD5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Calibri" panose="020F0502020204030204" pitchFamily="34" charset="0"/>
                        </a:rPr>
                        <a:t>:</a:t>
                      </a:r>
                      <a:endParaRPr kumimoji="0" lang="zh-TW" alt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B9BD5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新細明體" panose="02020500000000000000" pitchFamily="18" charset="-12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kern="1200" dirty="0" err="1">
                          <a:solidFill>
                            <a:srgbClr val="009999"/>
                          </a:solidFill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PatientInjuryRecord</a:t>
                      </a:r>
                      <a:endParaRPr lang="zh-TW" altLang="en-US" sz="1800" b="1" kern="1200" dirty="0">
                        <a:solidFill>
                          <a:srgbClr val="009999"/>
                        </a:solidFill>
                        <a:latin typeface="+mn-lt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1769184"/>
                  </a:ext>
                </a:extLst>
              </a:tr>
              <a:tr h="3658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+ </a:t>
                      </a:r>
                      <a:r>
                        <a:rPr lang="en-US" altLang="zh-TW" sz="1800" b="1" kern="1200" dirty="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patientConditionRecord</a:t>
                      </a:r>
                      <a:r>
                        <a:rPr lang="en-US" altLang="zh-TW" sz="1800" b="1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?</a:t>
                      </a:r>
                      <a:endParaRPr lang="zh-TW" altLang="en-US" sz="1800" b="1" kern="12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B9BD5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Calibri" panose="020F0502020204030204" pitchFamily="34" charset="0"/>
                        </a:rPr>
                        <a:t>:</a:t>
                      </a:r>
                      <a:endParaRPr kumimoji="0" lang="zh-TW" alt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B9BD5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新細明體" panose="02020500000000000000" pitchFamily="18" charset="-12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kern="1200" dirty="0" err="1">
                          <a:solidFill>
                            <a:srgbClr val="009999"/>
                          </a:solidFill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PatientConditionRecord</a:t>
                      </a:r>
                      <a:endParaRPr lang="zh-TW" altLang="en-US" sz="1800" b="1" kern="1200" dirty="0">
                        <a:solidFill>
                          <a:srgbClr val="009999"/>
                        </a:solidFill>
                        <a:latin typeface="+mn-lt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0599254"/>
                  </a:ext>
                </a:extLst>
              </a:tr>
              <a:tr h="24831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+ </a:t>
                      </a:r>
                      <a:r>
                        <a:rPr lang="en-US" altLang="zh-TW" sz="1800" b="1" kern="1200" dirty="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nurseEvaluateRecord</a:t>
                      </a:r>
                      <a:r>
                        <a:rPr lang="en-US" altLang="zh-TW" sz="1800" b="1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?</a:t>
                      </a:r>
                      <a:endParaRPr lang="zh-TW" altLang="en-US" sz="1800" b="1" kern="12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B9BD5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Calibri" panose="020F0502020204030204" pitchFamily="34" charset="0"/>
                        </a:rPr>
                        <a:t>:</a:t>
                      </a:r>
                      <a:endParaRPr kumimoji="0" lang="zh-TW" alt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B9BD5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新細明體" panose="02020500000000000000" pitchFamily="18" charset="-12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kern="1200" dirty="0" err="1">
                          <a:solidFill>
                            <a:srgbClr val="009999"/>
                          </a:solidFill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NurseEvaluateRecord</a:t>
                      </a:r>
                      <a:endParaRPr lang="zh-TW" altLang="en-US" sz="1800" b="1" kern="1200" dirty="0">
                        <a:solidFill>
                          <a:srgbClr val="009999"/>
                        </a:solidFill>
                        <a:latin typeface="+mn-lt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4941294"/>
                  </a:ext>
                </a:extLst>
              </a:tr>
              <a:tr h="24831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+ </a:t>
                      </a:r>
                      <a:r>
                        <a:rPr lang="en-US" altLang="zh-TW" sz="1800" b="1" kern="1200" dirty="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patientPressRecord</a:t>
                      </a:r>
                      <a:r>
                        <a:rPr lang="en-US" altLang="zh-TW" sz="1800" b="1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?</a:t>
                      </a:r>
                      <a:endParaRPr lang="zh-TW" altLang="en-US" sz="1800" b="1" kern="12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B9BD5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Calibri" panose="020F0502020204030204" pitchFamily="34" charset="0"/>
                        </a:rPr>
                        <a:t>:</a:t>
                      </a:r>
                      <a:r>
                        <a:rPr kumimoji="0" lang="zh-TW" alt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B9BD5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Calibri" panose="020F0502020204030204" pitchFamily="34" charset="0"/>
                        </a:rPr>
                        <a:t> 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kern="1200" dirty="0" err="1">
                          <a:solidFill>
                            <a:srgbClr val="009999"/>
                          </a:solidFill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PatientPressRecord</a:t>
                      </a:r>
                      <a:r>
                        <a:rPr lang="en-US" altLang="zh-TW" sz="1800" b="1" kern="1200" dirty="0">
                          <a:solidFill>
                            <a:srgbClr val="009999"/>
                          </a:solidFill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[]</a:t>
                      </a:r>
                      <a:endParaRPr lang="zh-TW" altLang="en-US" sz="1800" b="1" kern="1200" dirty="0">
                        <a:solidFill>
                          <a:srgbClr val="009999"/>
                        </a:solidFill>
                        <a:latin typeface="+mn-lt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1583912"/>
                  </a:ext>
                </a:extLst>
              </a:tr>
              <a:tr h="24831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+ </a:t>
                      </a:r>
                      <a:r>
                        <a:rPr lang="en-US" altLang="zh-TW" sz="1800" b="1" kern="1200" dirty="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paitneHurtRecord</a:t>
                      </a:r>
                      <a:r>
                        <a:rPr lang="en-US" altLang="zh-TW" sz="1800" b="1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?</a:t>
                      </a:r>
                      <a:endParaRPr lang="zh-TW" altLang="en-US" sz="1800" b="1" kern="12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B9BD5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Calibri" panose="020F0502020204030204" pitchFamily="34" charset="0"/>
                        </a:rPr>
                        <a:t>:</a:t>
                      </a:r>
                      <a:endParaRPr kumimoji="0" lang="zh-TW" alt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B9BD5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新細明體" panose="02020500000000000000" pitchFamily="18" charset="-12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kern="1200" dirty="0" err="1">
                          <a:solidFill>
                            <a:srgbClr val="009999"/>
                          </a:solidFill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PatientHurtRecord</a:t>
                      </a:r>
                      <a:r>
                        <a:rPr lang="en-US" altLang="zh-TW" sz="1800" b="1" kern="1200" dirty="0">
                          <a:solidFill>
                            <a:srgbClr val="009999"/>
                          </a:solidFill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[]</a:t>
                      </a:r>
                      <a:endParaRPr lang="zh-TW" altLang="en-US" sz="1800" b="1" kern="1200" dirty="0">
                        <a:solidFill>
                          <a:srgbClr val="009999"/>
                        </a:solidFill>
                        <a:latin typeface="+mn-lt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5110049"/>
                  </a:ext>
                </a:extLst>
              </a:tr>
              <a:tr h="24831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+ </a:t>
                      </a:r>
                      <a:r>
                        <a:rPr lang="en-US" altLang="zh-TW" sz="1800" b="1" kern="1200" dirty="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patientArea</a:t>
                      </a:r>
                      <a:r>
                        <a:rPr lang="en-US" altLang="zh-TW" sz="1800" b="1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?</a:t>
                      </a:r>
                      <a:endParaRPr lang="zh-TW" altLang="en-US" sz="1800" b="1" kern="12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B9BD5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Calibri" panose="020F0502020204030204" pitchFamily="34" charset="0"/>
                        </a:rPr>
                        <a:t>:</a:t>
                      </a:r>
                      <a:endParaRPr kumimoji="0" lang="zh-TW" alt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B9BD5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新細明體" panose="02020500000000000000" pitchFamily="18" charset="-12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kern="1200" dirty="0">
                          <a:solidFill>
                            <a:srgbClr val="009999"/>
                          </a:solidFill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number</a:t>
                      </a:r>
                      <a:endParaRPr lang="zh-TW" altLang="en-US" sz="1800" b="1" kern="1200" dirty="0">
                        <a:solidFill>
                          <a:srgbClr val="009999"/>
                        </a:solidFill>
                        <a:latin typeface="+mn-lt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3517254"/>
                  </a:ext>
                </a:extLst>
              </a:tr>
              <a:tr h="24831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+ </a:t>
                      </a:r>
                      <a:r>
                        <a:rPr lang="en-US" altLang="zh-TW" sz="1800" b="1" kern="1200" dirty="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entityState</a:t>
                      </a:r>
                      <a:endParaRPr lang="zh-TW" altLang="en-US" sz="1800" b="1" kern="12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B9BD5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Calibri" panose="020F0502020204030204" pitchFamily="34" charset="0"/>
                        </a:rPr>
                        <a:t>:</a:t>
                      </a:r>
                      <a:endParaRPr kumimoji="0" lang="zh-TW" alt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B9BD5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新細明體" panose="02020500000000000000" pitchFamily="18" charset="-12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kern="1200" dirty="0">
                          <a:solidFill>
                            <a:srgbClr val="009999"/>
                          </a:solidFill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string</a:t>
                      </a:r>
                      <a:endParaRPr lang="zh-TW" altLang="en-US" sz="1800" b="1" kern="1200" dirty="0">
                        <a:solidFill>
                          <a:srgbClr val="009999"/>
                        </a:solidFill>
                        <a:latin typeface="+mn-lt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5367881"/>
                  </a:ext>
                </a:extLst>
              </a:tr>
              <a:tr h="24831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+ </a:t>
                      </a:r>
                      <a:r>
                        <a:rPr lang="en-US" altLang="zh-TW" sz="1800" b="1" kern="1200" dirty="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systemUser</a:t>
                      </a:r>
                      <a:endParaRPr lang="zh-TW" altLang="en-US" sz="1800" b="1" kern="12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B9BD5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Calibri" panose="020F0502020204030204" pitchFamily="34" charset="0"/>
                        </a:rPr>
                        <a:t>:</a:t>
                      </a:r>
                      <a:endParaRPr kumimoji="0" lang="zh-TW" alt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B9BD5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新細明體" panose="02020500000000000000" pitchFamily="18" charset="-12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kern="1200" dirty="0">
                          <a:solidFill>
                            <a:srgbClr val="009999"/>
                          </a:solidFill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number</a:t>
                      </a:r>
                      <a:endParaRPr lang="zh-TW" altLang="en-US" sz="1800" b="1" kern="1200" dirty="0">
                        <a:solidFill>
                          <a:srgbClr val="009999"/>
                        </a:solidFill>
                        <a:latin typeface="+mn-lt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7773653"/>
                  </a:ext>
                </a:extLst>
              </a:tr>
              <a:tr h="24831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+ </a:t>
                      </a:r>
                      <a:r>
                        <a:rPr lang="en-US" altLang="zh-TW" sz="1800" b="1" kern="1200" dirty="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systemTime</a:t>
                      </a:r>
                      <a:endParaRPr lang="zh-TW" altLang="en-US" sz="1800" b="1" kern="12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B9BD5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Calibri" panose="020F0502020204030204" pitchFamily="34" charset="0"/>
                        </a:rPr>
                        <a:t>:</a:t>
                      </a:r>
                      <a:endParaRPr kumimoji="0" lang="zh-TW" alt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B9BD5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新細明體" panose="02020500000000000000" pitchFamily="18" charset="-12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kern="1200" dirty="0">
                          <a:solidFill>
                            <a:srgbClr val="009999"/>
                          </a:solidFill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Date</a:t>
                      </a:r>
                      <a:endParaRPr lang="zh-TW" altLang="en-US" sz="1800" b="1" kern="1200" dirty="0">
                        <a:solidFill>
                          <a:srgbClr val="009999"/>
                        </a:solidFill>
                        <a:latin typeface="+mn-lt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98680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402515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FA27C32-E3BD-445F-A9A5-D36051417E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dirty="0"/>
              <a:t>2.</a:t>
            </a:r>
            <a:r>
              <a:rPr lang="zh-TW" altLang="en-US" b="1" dirty="0"/>
              <a:t> </a:t>
            </a:r>
            <a:r>
              <a:rPr lang="en-US" altLang="zh-TW" b="1" dirty="0" err="1"/>
              <a:t>ViewModel</a:t>
            </a:r>
            <a:r>
              <a:rPr lang="zh-TW" altLang="en-US" b="1" dirty="0"/>
              <a:t> </a:t>
            </a:r>
            <a:r>
              <a:rPr lang="en-US" altLang="zh-TW" b="1" dirty="0"/>
              <a:t>(2/8)</a:t>
            </a:r>
            <a:endParaRPr lang="zh-TW" altLang="en-US" dirty="0"/>
          </a:p>
        </p:txBody>
      </p:sp>
      <p:graphicFrame>
        <p:nvGraphicFramePr>
          <p:cNvPr id="11" name="表格 10">
            <a:extLst>
              <a:ext uri="{FF2B5EF4-FFF2-40B4-BE49-F238E27FC236}">
                <a16:creationId xmlns:a16="http://schemas.microsoft.com/office/drawing/2014/main" id="{8EDB0D15-C54E-4104-B906-7455F43295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5209255"/>
              </p:ext>
            </p:extLst>
          </p:nvPr>
        </p:nvGraphicFramePr>
        <p:xfrm>
          <a:off x="1511289" y="1105169"/>
          <a:ext cx="3835469" cy="2926815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899020">
                  <a:extLst>
                    <a:ext uri="{9D8B030D-6E8A-4147-A177-3AD203B41FA5}">
                      <a16:colId xmlns:a16="http://schemas.microsoft.com/office/drawing/2014/main" val="2909919024"/>
                    </a:ext>
                  </a:extLst>
                </a:gridCol>
                <a:gridCol w="216963">
                  <a:extLst>
                    <a:ext uri="{9D8B030D-6E8A-4147-A177-3AD203B41FA5}">
                      <a16:colId xmlns:a16="http://schemas.microsoft.com/office/drawing/2014/main" val="2318787779"/>
                    </a:ext>
                  </a:extLst>
                </a:gridCol>
                <a:gridCol w="1719486">
                  <a:extLst>
                    <a:ext uri="{9D8B030D-6E8A-4147-A177-3AD203B41FA5}">
                      <a16:colId xmlns:a16="http://schemas.microsoft.com/office/drawing/2014/main" val="2539695451"/>
                    </a:ext>
                  </a:extLst>
                </a:gridCol>
              </a:tblGrid>
              <a:tr h="291216">
                <a:tc gridSpan="3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800" b="1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VitalSign</a:t>
                      </a:r>
                      <a:endParaRPr lang="zh-TW" altLang="en-US" sz="1800" b="1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410773"/>
                  </a:ext>
                </a:extLst>
              </a:tr>
              <a:tr h="365865">
                <a:tc>
                  <a:txBody>
                    <a:bodyPr/>
                    <a:lstStyle/>
                    <a:p>
                      <a:r>
                        <a:rPr lang="en-US" altLang="zh-TW" b="1" dirty="0">
                          <a:solidFill>
                            <a:schemeClr val="tx1"/>
                          </a:solidFill>
                          <a:latin typeface="+mn-lt"/>
                          <a:cs typeface="Calibri" panose="020F0502020204030204" pitchFamily="34" charset="0"/>
                        </a:rPr>
                        <a:t>Name</a:t>
                      </a:r>
                      <a:endParaRPr lang="zh-TW" altLang="en-US" b="1" dirty="0">
                        <a:solidFill>
                          <a:schemeClr val="tx1"/>
                        </a:solidFill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b="1" dirty="0">
                        <a:solidFill>
                          <a:schemeClr val="tx1"/>
                        </a:solidFill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b="1" dirty="0" err="1">
                          <a:solidFill>
                            <a:schemeClr val="tx1"/>
                          </a:solidFill>
                          <a:latin typeface="+mn-lt"/>
                          <a:cs typeface="Calibri" panose="020F0502020204030204" pitchFamily="34" charset="0"/>
                        </a:rPr>
                        <a:t>DataType</a:t>
                      </a:r>
                      <a:endParaRPr lang="zh-TW" altLang="en-US" b="1" dirty="0">
                        <a:solidFill>
                          <a:schemeClr val="tx1"/>
                        </a:solidFill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6893194"/>
                  </a:ext>
                </a:extLst>
              </a:tr>
              <a:tr h="3658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+ temperature</a:t>
                      </a:r>
                      <a:endParaRPr lang="zh-TW" altLang="en-US" sz="1800" b="1" kern="12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:</a:t>
                      </a:r>
                      <a:endParaRPr lang="zh-TW" altLang="en-US" sz="1800" b="1" kern="12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kern="1200" dirty="0">
                          <a:solidFill>
                            <a:srgbClr val="009999"/>
                          </a:solidFill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number</a:t>
                      </a:r>
                      <a:endParaRPr lang="zh-TW" altLang="en-US" sz="1800" b="1" kern="1200" dirty="0">
                        <a:solidFill>
                          <a:srgbClr val="009999"/>
                        </a:solidFill>
                        <a:latin typeface="+mn-lt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9818604"/>
                  </a:ext>
                </a:extLst>
              </a:tr>
              <a:tr h="3658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+ spo2</a:t>
                      </a:r>
                      <a:endParaRPr lang="zh-TW" altLang="en-US" sz="1800" b="1" kern="12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B9BD5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Calibri" panose="020F0502020204030204" pitchFamily="34" charset="0"/>
                        </a:rPr>
                        <a:t>:</a:t>
                      </a:r>
                      <a:endParaRPr kumimoji="0" lang="zh-TW" alt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B9BD5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新細明體" panose="02020500000000000000" pitchFamily="18" charset="-12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kern="1200" dirty="0">
                          <a:solidFill>
                            <a:srgbClr val="009999"/>
                          </a:solidFill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number</a:t>
                      </a:r>
                      <a:endParaRPr lang="zh-TW" altLang="en-US" sz="1800" b="1" kern="1200" dirty="0">
                        <a:solidFill>
                          <a:srgbClr val="009999"/>
                        </a:solidFill>
                        <a:latin typeface="+mn-lt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4496030"/>
                  </a:ext>
                </a:extLst>
              </a:tr>
              <a:tr h="3658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+ breath</a:t>
                      </a:r>
                      <a:endParaRPr lang="zh-TW" altLang="en-US" sz="1800" b="1" kern="12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B9BD5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Calibri" panose="020F0502020204030204" pitchFamily="34" charset="0"/>
                        </a:rPr>
                        <a:t>:</a:t>
                      </a:r>
                      <a:endParaRPr kumimoji="0" lang="zh-TW" alt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B9BD5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新細明體" panose="02020500000000000000" pitchFamily="18" charset="-12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kern="1200" dirty="0">
                          <a:solidFill>
                            <a:srgbClr val="009999"/>
                          </a:solidFill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number</a:t>
                      </a:r>
                      <a:endParaRPr lang="zh-TW" altLang="en-US" b="1" dirty="0">
                        <a:solidFill>
                          <a:srgbClr val="009999"/>
                        </a:solidFill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8513015"/>
                  </a:ext>
                </a:extLst>
              </a:tr>
              <a:tr h="3658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+ </a:t>
                      </a:r>
                      <a:r>
                        <a:rPr lang="en-US" altLang="zh-TW" sz="1800" b="1" kern="1200" dirty="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dbp</a:t>
                      </a:r>
                      <a:endParaRPr lang="en-US" altLang="zh-TW" sz="1800" b="1" kern="12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:</a:t>
                      </a:r>
                      <a:endParaRPr lang="zh-TW" altLang="en-US" sz="1800" b="1" kern="12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kern="1200" dirty="0">
                          <a:solidFill>
                            <a:srgbClr val="009999"/>
                          </a:solidFill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number</a:t>
                      </a:r>
                      <a:endParaRPr lang="zh-TW" altLang="en-US" b="1" dirty="0">
                        <a:solidFill>
                          <a:srgbClr val="009999"/>
                        </a:solidFill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0293355"/>
                  </a:ext>
                </a:extLst>
              </a:tr>
              <a:tr h="3658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+ </a:t>
                      </a:r>
                      <a:r>
                        <a:rPr lang="en-US" altLang="zh-TW" sz="1800" b="1" kern="1200" dirty="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sbp</a:t>
                      </a:r>
                      <a:endParaRPr lang="zh-TW" altLang="en-US" sz="1800" b="1" kern="12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B9BD5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Calibri" panose="020F0502020204030204" pitchFamily="34" charset="0"/>
                        </a:rPr>
                        <a:t>:</a:t>
                      </a:r>
                      <a:endParaRPr kumimoji="0" lang="zh-TW" alt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B9BD5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新細明體" panose="02020500000000000000" pitchFamily="18" charset="-12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kern="1200" dirty="0">
                          <a:solidFill>
                            <a:srgbClr val="009999"/>
                          </a:solidFill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number</a:t>
                      </a:r>
                      <a:endParaRPr lang="zh-TW" altLang="en-US" b="1" dirty="0">
                        <a:solidFill>
                          <a:srgbClr val="009999"/>
                        </a:solidFill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1769184"/>
                  </a:ext>
                </a:extLst>
              </a:tr>
              <a:tr h="3658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+ pulse</a:t>
                      </a:r>
                      <a:endParaRPr lang="zh-TW" altLang="en-US" sz="1800" b="1" kern="12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B9BD5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Calibri" panose="020F0502020204030204" pitchFamily="34" charset="0"/>
                        </a:rPr>
                        <a:t>:</a:t>
                      </a:r>
                      <a:endParaRPr kumimoji="0" lang="zh-TW" alt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B9BD5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新細明體" panose="02020500000000000000" pitchFamily="18" charset="-12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kern="1200" dirty="0">
                          <a:solidFill>
                            <a:srgbClr val="009999"/>
                          </a:solidFill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number</a:t>
                      </a:r>
                      <a:endParaRPr lang="zh-TW" altLang="en-US" sz="1800" b="1" kern="1200" dirty="0">
                        <a:solidFill>
                          <a:srgbClr val="009999"/>
                        </a:solidFill>
                        <a:latin typeface="+mn-lt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0599254"/>
                  </a:ext>
                </a:extLst>
              </a:tr>
            </a:tbl>
          </a:graphicData>
        </a:graphic>
      </p:graphicFrame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85708171-E5B0-4DA8-9AA4-90F3BB8FC6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9891645"/>
              </p:ext>
            </p:extLst>
          </p:nvPr>
        </p:nvGraphicFramePr>
        <p:xfrm>
          <a:off x="5836920" y="1105169"/>
          <a:ext cx="3835469" cy="4024095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899020">
                  <a:extLst>
                    <a:ext uri="{9D8B030D-6E8A-4147-A177-3AD203B41FA5}">
                      <a16:colId xmlns:a16="http://schemas.microsoft.com/office/drawing/2014/main" val="2909919024"/>
                    </a:ext>
                  </a:extLst>
                </a:gridCol>
                <a:gridCol w="216963">
                  <a:extLst>
                    <a:ext uri="{9D8B030D-6E8A-4147-A177-3AD203B41FA5}">
                      <a16:colId xmlns:a16="http://schemas.microsoft.com/office/drawing/2014/main" val="2318787779"/>
                    </a:ext>
                  </a:extLst>
                </a:gridCol>
                <a:gridCol w="1719486">
                  <a:extLst>
                    <a:ext uri="{9D8B030D-6E8A-4147-A177-3AD203B41FA5}">
                      <a16:colId xmlns:a16="http://schemas.microsoft.com/office/drawing/2014/main" val="2539695451"/>
                    </a:ext>
                  </a:extLst>
                </a:gridCol>
              </a:tblGrid>
              <a:tr h="312988">
                <a:tc gridSpan="3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800" b="1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TOCCRecord</a:t>
                      </a:r>
                      <a:endParaRPr lang="zh-TW" altLang="en-US" sz="1800" b="1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410773"/>
                  </a:ext>
                </a:extLst>
              </a:tr>
              <a:tr h="365865">
                <a:tc>
                  <a:txBody>
                    <a:bodyPr/>
                    <a:lstStyle/>
                    <a:p>
                      <a:r>
                        <a:rPr lang="en-US" altLang="zh-TW" b="1" dirty="0">
                          <a:solidFill>
                            <a:schemeClr val="tx1"/>
                          </a:solidFill>
                          <a:latin typeface="+mn-lt"/>
                          <a:cs typeface="Calibri" panose="020F0502020204030204" pitchFamily="34" charset="0"/>
                        </a:rPr>
                        <a:t>Name</a:t>
                      </a:r>
                      <a:endParaRPr lang="zh-TW" altLang="en-US" b="1" dirty="0">
                        <a:solidFill>
                          <a:schemeClr val="tx1"/>
                        </a:solidFill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b="1" dirty="0">
                        <a:solidFill>
                          <a:schemeClr val="tx1"/>
                        </a:solidFill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b="1" dirty="0" err="1">
                          <a:solidFill>
                            <a:schemeClr val="tx1"/>
                          </a:solidFill>
                          <a:latin typeface="+mn-lt"/>
                          <a:cs typeface="Calibri" panose="020F0502020204030204" pitchFamily="34" charset="0"/>
                        </a:rPr>
                        <a:t>DataType</a:t>
                      </a:r>
                      <a:endParaRPr lang="zh-TW" altLang="en-US" b="1" dirty="0">
                        <a:solidFill>
                          <a:schemeClr val="tx1"/>
                        </a:solidFill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6893194"/>
                  </a:ext>
                </a:extLst>
              </a:tr>
              <a:tr h="3658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+</a:t>
                      </a:r>
                      <a:r>
                        <a:rPr lang="zh-TW" altLang="en-US" sz="1800" b="1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altLang="zh-TW" sz="1800" b="1" kern="1200" dirty="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isFever</a:t>
                      </a:r>
                      <a:r>
                        <a:rPr lang="en-US" altLang="zh-TW" sz="1800" b="1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endParaRPr lang="zh-TW" altLang="en-US" sz="1800" b="1" kern="12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:</a:t>
                      </a:r>
                      <a:endParaRPr lang="zh-TW" altLang="en-US" sz="1800" b="1" kern="12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kern="1200" dirty="0" err="1">
                          <a:solidFill>
                            <a:srgbClr val="009999"/>
                          </a:solidFill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boolean</a:t>
                      </a:r>
                      <a:r>
                        <a:rPr lang="en-US" altLang="zh-TW" sz="1800" b="1" kern="1200" dirty="0">
                          <a:solidFill>
                            <a:srgbClr val="009999"/>
                          </a:solidFill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endParaRPr lang="zh-TW" altLang="en-US" sz="1800" b="1" kern="1200" dirty="0">
                        <a:solidFill>
                          <a:srgbClr val="009999"/>
                        </a:solidFill>
                        <a:latin typeface="+mn-lt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9818604"/>
                  </a:ext>
                </a:extLst>
              </a:tr>
              <a:tr h="3658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+</a:t>
                      </a:r>
                      <a:r>
                        <a:rPr lang="zh-TW" altLang="en-US" sz="1800" b="1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altLang="zh-TW" sz="1800" b="1" kern="1200" dirty="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isMask</a:t>
                      </a:r>
                      <a:endParaRPr lang="zh-TW" altLang="en-US" sz="1800" b="1" kern="12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B9BD5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Calibri" panose="020F0502020204030204" pitchFamily="34" charset="0"/>
                        </a:rPr>
                        <a:t>:</a:t>
                      </a:r>
                      <a:endParaRPr kumimoji="0" lang="zh-TW" alt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B9BD5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新細明體" panose="02020500000000000000" pitchFamily="18" charset="-12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kern="1200" dirty="0" err="1">
                          <a:solidFill>
                            <a:srgbClr val="009999"/>
                          </a:solidFill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boolean</a:t>
                      </a:r>
                      <a:endParaRPr lang="zh-TW" altLang="en-US" sz="1800" b="1" kern="1200" dirty="0">
                        <a:solidFill>
                          <a:srgbClr val="009999"/>
                        </a:solidFill>
                        <a:latin typeface="+mn-lt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4496030"/>
                  </a:ext>
                </a:extLst>
              </a:tr>
              <a:tr h="3658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+</a:t>
                      </a:r>
                      <a:r>
                        <a:rPr lang="zh-TW" altLang="en-US" sz="1800" b="1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altLang="zh-TW" sz="1800" b="1" kern="1200" dirty="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isFeverContact</a:t>
                      </a:r>
                      <a:endParaRPr lang="zh-TW" altLang="en-US" sz="1800" b="1" kern="12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B9BD5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Calibri" panose="020F0502020204030204" pitchFamily="34" charset="0"/>
                        </a:rPr>
                        <a:t>:</a:t>
                      </a:r>
                      <a:endParaRPr kumimoji="0" lang="zh-TW" alt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B9BD5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新細明體" panose="02020500000000000000" pitchFamily="18" charset="-12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kern="1200" dirty="0" err="1">
                          <a:solidFill>
                            <a:srgbClr val="009999"/>
                          </a:solidFill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boolean</a:t>
                      </a:r>
                      <a:endParaRPr lang="zh-TW" altLang="en-US" sz="1800" b="1" kern="1200" dirty="0">
                        <a:solidFill>
                          <a:srgbClr val="009999"/>
                        </a:solidFill>
                        <a:latin typeface="+mn-lt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8513015"/>
                  </a:ext>
                </a:extLst>
              </a:tr>
              <a:tr h="3658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+</a:t>
                      </a:r>
                      <a:r>
                        <a:rPr lang="zh-TW" altLang="en-US" sz="1800" b="1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altLang="zh-TW" sz="1800" b="1" kern="1200" dirty="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isSickContact</a:t>
                      </a:r>
                      <a:endParaRPr lang="en-US" altLang="zh-TW" sz="1800" b="1" kern="12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:</a:t>
                      </a:r>
                      <a:endParaRPr lang="zh-TW" altLang="en-US" sz="1800" b="1" kern="12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b="1" dirty="0" err="1">
                          <a:solidFill>
                            <a:srgbClr val="009999"/>
                          </a:solidFill>
                          <a:latin typeface="+mn-lt"/>
                          <a:cs typeface="Calibri" panose="020F0502020204030204" pitchFamily="34" charset="0"/>
                        </a:rPr>
                        <a:t>boolean</a:t>
                      </a:r>
                      <a:endParaRPr lang="zh-TW" altLang="en-US" b="1" dirty="0">
                        <a:solidFill>
                          <a:srgbClr val="009999"/>
                        </a:solidFill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0293355"/>
                  </a:ext>
                </a:extLst>
              </a:tr>
              <a:tr h="3658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+</a:t>
                      </a:r>
                      <a:r>
                        <a:rPr lang="zh-TW" altLang="en-US" sz="1800" b="1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altLang="zh-TW" sz="1800" b="1" kern="1200" dirty="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isAnimalContact</a:t>
                      </a:r>
                      <a:endParaRPr lang="zh-TW" altLang="en-US" sz="1800" b="1" kern="12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B9BD5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Calibri" panose="020F0502020204030204" pitchFamily="34" charset="0"/>
                        </a:rPr>
                        <a:t>:</a:t>
                      </a:r>
                      <a:endParaRPr kumimoji="0" lang="zh-TW" alt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B9BD5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新細明體" panose="02020500000000000000" pitchFamily="18" charset="-12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kern="1200" dirty="0" err="1">
                          <a:solidFill>
                            <a:srgbClr val="009999"/>
                          </a:solidFill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boolean</a:t>
                      </a:r>
                      <a:endParaRPr lang="zh-TW" altLang="en-US" sz="1800" b="1" kern="1200" dirty="0">
                        <a:solidFill>
                          <a:srgbClr val="009999"/>
                        </a:solidFill>
                        <a:latin typeface="+mn-lt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1769184"/>
                  </a:ext>
                </a:extLst>
              </a:tr>
              <a:tr h="3658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+ </a:t>
                      </a:r>
                      <a:r>
                        <a:rPr lang="en-US" altLang="zh-TW" sz="1800" b="1" kern="1200" dirty="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isCluster</a:t>
                      </a:r>
                      <a:endParaRPr lang="zh-TW" altLang="en-US" sz="1800" b="1" kern="12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B9BD5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Calibri" panose="020F0502020204030204" pitchFamily="34" charset="0"/>
                        </a:rPr>
                        <a:t>:</a:t>
                      </a:r>
                      <a:endParaRPr kumimoji="0" lang="zh-TW" alt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B9BD5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新細明體" panose="02020500000000000000" pitchFamily="18" charset="-12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kern="1200" dirty="0" err="1">
                          <a:solidFill>
                            <a:srgbClr val="009999"/>
                          </a:solidFill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boolean</a:t>
                      </a:r>
                      <a:endParaRPr lang="zh-TW" altLang="en-US" sz="1800" b="1" kern="1200" dirty="0">
                        <a:solidFill>
                          <a:srgbClr val="009999"/>
                        </a:solidFill>
                        <a:latin typeface="+mn-lt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0599254"/>
                  </a:ext>
                </a:extLst>
              </a:tr>
              <a:tr h="24831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+ </a:t>
                      </a:r>
                      <a:r>
                        <a:rPr lang="en-US" altLang="zh-TW" sz="1800" b="1" kern="1200" dirty="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isTravel</a:t>
                      </a:r>
                      <a:endParaRPr lang="zh-TW" altLang="en-US" sz="1800" b="1" kern="12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B9BD5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Calibri" panose="020F0502020204030204" pitchFamily="34" charset="0"/>
                        </a:rPr>
                        <a:t>:</a:t>
                      </a:r>
                      <a:endParaRPr kumimoji="0" lang="zh-TW" alt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B9BD5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新細明體" panose="02020500000000000000" pitchFamily="18" charset="-12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kern="1200" dirty="0" err="1">
                          <a:solidFill>
                            <a:srgbClr val="009999"/>
                          </a:solidFill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boolean</a:t>
                      </a:r>
                      <a:endParaRPr lang="zh-TW" altLang="en-US" sz="1800" b="1" kern="1200" dirty="0">
                        <a:solidFill>
                          <a:srgbClr val="009999"/>
                        </a:solidFill>
                        <a:latin typeface="+mn-lt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4941294"/>
                  </a:ext>
                </a:extLst>
              </a:tr>
              <a:tr h="24831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+ </a:t>
                      </a:r>
                      <a:r>
                        <a:rPr lang="en-US" altLang="zh-TW" sz="1800" b="1" kern="1200" dirty="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travelContry</a:t>
                      </a:r>
                      <a:r>
                        <a:rPr lang="en-US" altLang="zh-TW" sz="1800" b="1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?</a:t>
                      </a:r>
                      <a:endParaRPr lang="zh-TW" altLang="en-US" sz="1800" b="1" kern="12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B9BD5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Calibri" panose="020F0502020204030204" pitchFamily="34" charset="0"/>
                        </a:rPr>
                        <a:t>:</a:t>
                      </a:r>
                      <a:endParaRPr kumimoji="0" lang="zh-TW" alt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B9BD5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新細明體" panose="02020500000000000000" pitchFamily="18" charset="-12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kern="1200" dirty="0">
                          <a:solidFill>
                            <a:srgbClr val="009999"/>
                          </a:solidFill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number</a:t>
                      </a:r>
                      <a:endParaRPr lang="zh-TW" altLang="en-US" sz="1800" b="1" kern="1200" dirty="0">
                        <a:solidFill>
                          <a:srgbClr val="009999"/>
                        </a:solidFill>
                        <a:latin typeface="+mn-lt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5962861"/>
                  </a:ext>
                </a:extLst>
              </a:tr>
              <a:tr h="24831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+ occupation</a:t>
                      </a:r>
                      <a:endParaRPr lang="zh-TW" altLang="en-US" sz="1800" b="1" kern="12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B9BD5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Calibri" panose="020F0502020204030204" pitchFamily="34" charset="0"/>
                        </a:rPr>
                        <a:t>:</a:t>
                      </a:r>
                      <a:endParaRPr kumimoji="0" lang="zh-TW" alt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B9BD5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新細明體" panose="02020500000000000000" pitchFamily="18" charset="-12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kern="1200" dirty="0">
                          <a:solidFill>
                            <a:srgbClr val="009999"/>
                          </a:solidFill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number</a:t>
                      </a:r>
                      <a:endParaRPr lang="zh-TW" altLang="en-US" sz="1800" b="1" kern="1200" dirty="0">
                        <a:solidFill>
                          <a:srgbClr val="009999"/>
                        </a:solidFill>
                        <a:latin typeface="+mn-lt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986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944838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FA27C32-E3BD-445F-A9A5-D36051417E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dirty="0"/>
              <a:t>2.</a:t>
            </a:r>
            <a:r>
              <a:rPr lang="zh-TW" altLang="en-US" b="1" dirty="0"/>
              <a:t> </a:t>
            </a:r>
            <a:r>
              <a:rPr lang="en-US" altLang="zh-TW" b="1" dirty="0" err="1"/>
              <a:t>ViewModel</a:t>
            </a:r>
            <a:r>
              <a:rPr lang="zh-TW" altLang="en-US" b="1" dirty="0"/>
              <a:t> </a:t>
            </a:r>
            <a:r>
              <a:rPr lang="en-US" altLang="zh-TW" b="1" dirty="0"/>
              <a:t>(3/8)</a:t>
            </a:r>
            <a:endParaRPr lang="zh-TW" altLang="en-US" dirty="0"/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3F35F795-3A4A-40F2-8E9A-B467703A62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9886538"/>
              </p:ext>
            </p:extLst>
          </p:nvPr>
        </p:nvGraphicFramePr>
        <p:xfrm>
          <a:off x="1319251" y="1065607"/>
          <a:ext cx="3835469" cy="3294231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899020">
                  <a:extLst>
                    <a:ext uri="{9D8B030D-6E8A-4147-A177-3AD203B41FA5}">
                      <a16:colId xmlns:a16="http://schemas.microsoft.com/office/drawing/2014/main" val="2909919024"/>
                    </a:ext>
                  </a:extLst>
                </a:gridCol>
                <a:gridCol w="216963">
                  <a:extLst>
                    <a:ext uri="{9D8B030D-6E8A-4147-A177-3AD203B41FA5}">
                      <a16:colId xmlns:a16="http://schemas.microsoft.com/office/drawing/2014/main" val="2318787779"/>
                    </a:ext>
                  </a:extLst>
                </a:gridCol>
                <a:gridCol w="1719486">
                  <a:extLst>
                    <a:ext uri="{9D8B030D-6E8A-4147-A177-3AD203B41FA5}">
                      <a16:colId xmlns:a16="http://schemas.microsoft.com/office/drawing/2014/main" val="2539695451"/>
                    </a:ext>
                  </a:extLst>
                </a:gridCol>
              </a:tblGrid>
              <a:tr h="367416">
                <a:tc gridSpan="3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800" b="1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TriageItem</a:t>
                      </a:r>
                      <a:endParaRPr lang="zh-TW" altLang="en-US" sz="1800" b="1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410773"/>
                  </a:ext>
                </a:extLst>
              </a:tr>
              <a:tr h="365865">
                <a:tc>
                  <a:txBody>
                    <a:bodyPr/>
                    <a:lstStyle/>
                    <a:p>
                      <a:r>
                        <a:rPr lang="en-US" altLang="zh-TW" b="1" dirty="0">
                          <a:solidFill>
                            <a:schemeClr val="tx1"/>
                          </a:solidFill>
                          <a:latin typeface="+mn-lt"/>
                          <a:cs typeface="Calibri" panose="020F0502020204030204" pitchFamily="34" charset="0"/>
                        </a:rPr>
                        <a:t>Name</a:t>
                      </a:r>
                      <a:endParaRPr lang="zh-TW" altLang="en-US" b="1" dirty="0">
                        <a:solidFill>
                          <a:schemeClr val="tx1"/>
                        </a:solidFill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b="1" dirty="0">
                        <a:solidFill>
                          <a:schemeClr val="tx1"/>
                        </a:solidFill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b="1" dirty="0" err="1">
                          <a:solidFill>
                            <a:schemeClr val="tx1"/>
                          </a:solidFill>
                          <a:latin typeface="+mn-lt"/>
                          <a:cs typeface="Calibri" panose="020F0502020204030204" pitchFamily="34" charset="0"/>
                        </a:rPr>
                        <a:t>DataType</a:t>
                      </a:r>
                      <a:endParaRPr lang="zh-TW" altLang="en-US" b="1" dirty="0">
                        <a:solidFill>
                          <a:schemeClr val="tx1"/>
                        </a:solidFill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6893194"/>
                  </a:ext>
                </a:extLst>
              </a:tr>
              <a:tr h="3658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+</a:t>
                      </a:r>
                      <a:r>
                        <a:rPr lang="zh-TW" altLang="en-US" sz="1800" b="1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altLang="zh-TW" sz="1800" b="1" kern="1200" dirty="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triageId</a:t>
                      </a:r>
                      <a:r>
                        <a:rPr lang="en-US" altLang="zh-TW" sz="1800" b="1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endParaRPr lang="zh-TW" altLang="en-US" sz="1800" b="1" kern="12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:</a:t>
                      </a:r>
                      <a:endParaRPr lang="zh-TW" altLang="en-US" sz="1800" b="1" kern="12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kern="1200" dirty="0">
                          <a:solidFill>
                            <a:srgbClr val="009999"/>
                          </a:solidFill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number </a:t>
                      </a:r>
                      <a:endParaRPr lang="zh-TW" altLang="en-US" sz="1800" b="1" kern="1200" dirty="0">
                        <a:solidFill>
                          <a:srgbClr val="009999"/>
                        </a:solidFill>
                        <a:latin typeface="+mn-lt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9818604"/>
                  </a:ext>
                </a:extLst>
              </a:tr>
              <a:tr h="3658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+</a:t>
                      </a:r>
                      <a:r>
                        <a:rPr lang="zh-TW" altLang="en-US" sz="1800" b="1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altLang="zh-TW" sz="1800" b="1" kern="1200" dirty="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departNo</a:t>
                      </a:r>
                      <a:endParaRPr lang="zh-TW" altLang="en-US" sz="1800" b="1" kern="12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B9BD5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Calibri" panose="020F0502020204030204" pitchFamily="34" charset="0"/>
                        </a:rPr>
                        <a:t>:</a:t>
                      </a:r>
                      <a:endParaRPr kumimoji="0" lang="zh-TW" alt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B9BD5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新細明體" panose="02020500000000000000" pitchFamily="18" charset="-12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kern="1200" dirty="0">
                          <a:solidFill>
                            <a:srgbClr val="009999"/>
                          </a:solidFill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number</a:t>
                      </a:r>
                      <a:endParaRPr lang="zh-TW" altLang="en-US" sz="1800" b="1" kern="1200" dirty="0">
                        <a:solidFill>
                          <a:srgbClr val="009999"/>
                        </a:solidFill>
                        <a:latin typeface="+mn-lt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4496030"/>
                  </a:ext>
                </a:extLst>
              </a:tr>
              <a:tr h="3658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+</a:t>
                      </a:r>
                      <a:r>
                        <a:rPr lang="zh-TW" altLang="en-US" sz="1800" b="1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altLang="zh-TW" sz="1800" b="1" kern="1200" dirty="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departName</a:t>
                      </a:r>
                      <a:endParaRPr lang="zh-TW" altLang="en-US" sz="1800" b="1" kern="12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B9BD5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Calibri" panose="020F0502020204030204" pitchFamily="34" charset="0"/>
                        </a:rPr>
                        <a:t>:</a:t>
                      </a:r>
                      <a:endParaRPr kumimoji="0" lang="zh-TW" alt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B9BD5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新細明體" panose="02020500000000000000" pitchFamily="18" charset="-12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kern="1200" dirty="0">
                          <a:solidFill>
                            <a:srgbClr val="009999"/>
                          </a:solidFill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string</a:t>
                      </a:r>
                      <a:endParaRPr lang="zh-TW" altLang="en-US" sz="1800" b="1" kern="1200" dirty="0">
                        <a:solidFill>
                          <a:srgbClr val="009999"/>
                        </a:solidFill>
                        <a:latin typeface="+mn-lt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8513015"/>
                  </a:ext>
                </a:extLst>
              </a:tr>
              <a:tr h="3658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+</a:t>
                      </a:r>
                      <a:r>
                        <a:rPr lang="zh-TW" altLang="en-US" sz="1800" b="1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altLang="zh-TW" sz="1800" b="1" kern="1200" dirty="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triageCategory</a:t>
                      </a:r>
                      <a:endParaRPr lang="en-US" altLang="zh-TW" sz="1800" b="1" kern="12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:</a:t>
                      </a:r>
                      <a:endParaRPr lang="zh-TW" altLang="en-US" sz="1800" b="1" kern="12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b="1" dirty="0">
                          <a:solidFill>
                            <a:srgbClr val="009999"/>
                          </a:solidFill>
                          <a:latin typeface="+mn-lt"/>
                          <a:cs typeface="Calibri" panose="020F0502020204030204" pitchFamily="34" charset="0"/>
                        </a:rPr>
                        <a:t>string</a:t>
                      </a:r>
                      <a:endParaRPr lang="zh-TW" altLang="en-US" b="1" dirty="0">
                        <a:solidFill>
                          <a:srgbClr val="009999"/>
                        </a:solidFill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0293355"/>
                  </a:ext>
                </a:extLst>
              </a:tr>
              <a:tr h="3658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+ </a:t>
                      </a:r>
                      <a:r>
                        <a:rPr lang="en-US" altLang="zh-TW" sz="1800" b="1" kern="1200" dirty="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chiefComplaint</a:t>
                      </a:r>
                      <a:endParaRPr lang="zh-TW" altLang="en-US" sz="1800" b="1" kern="12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B9BD5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Calibri" panose="020F0502020204030204" pitchFamily="34" charset="0"/>
                        </a:rPr>
                        <a:t>:</a:t>
                      </a:r>
                      <a:endParaRPr kumimoji="0" lang="zh-TW" alt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B9BD5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新細明體" panose="02020500000000000000" pitchFamily="18" charset="-12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kern="1200" dirty="0">
                          <a:solidFill>
                            <a:srgbClr val="009999"/>
                          </a:solidFill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string</a:t>
                      </a:r>
                      <a:endParaRPr lang="zh-TW" altLang="en-US" sz="1800" b="1" kern="1200" dirty="0">
                        <a:solidFill>
                          <a:srgbClr val="009999"/>
                        </a:solidFill>
                        <a:latin typeface="+mn-lt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1769184"/>
                  </a:ext>
                </a:extLst>
              </a:tr>
              <a:tr h="3658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+ </a:t>
                      </a:r>
                      <a:r>
                        <a:rPr lang="en-US" altLang="zh-TW" sz="1800" b="1" kern="1200" dirty="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triageName</a:t>
                      </a:r>
                      <a:endParaRPr lang="zh-TW" altLang="en-US" sz="1800" b="1" kern="12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B9BD5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Calibri" panose="020F0502020204030204" pitchFamily="34" charset="0"/>
                        </a:rPr>
                        <a:t>:</a:t>
                      </a:r>
                      <a:endParaRPr kumimoji="0" lang="zh-TW" alt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B9BD5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新細明體" panose="02020500000000000000" pitchFamily="18" charset="-12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kern="1200" dirty="0">
                          <a:solidFill>
                            <a:srgbClr val="009999"/>
                          </a:solidFill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string</a:t>
                      </a:r>
                      <a:endParaRPr lang="zh-TW" altLang="en-US" sz="1800" b="1" kern="1200" dirty="0">
                        <a:solidFill>
                          <a:srgbClr val="009999"/>
                        </a:solidFill>
                        <a:latin typeface="+mn-lt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0599254"/>
                  </a:ext>
                </a:extLst>
              </a:tr>
              <a:tr h="24831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+</a:t>
                      </a:r>
                      <a:r>
                        <a:rPr lang="zh-TW" altLang="en-US" sz="1800" b="1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altLang="zh-TW" sz="1800" b="1" kern="1200" dirty="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triageLevel</a:t>
                      </a:r>
                      <a:endParaRPr lang="zh-TW" altLang="en-US" sz="1800" b="1" kern="12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B9BD5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Calibri" panose="020F0502020204030204" pitchFamily="34" charset="0"/>
                        </a:rPr>
                        <a:t>:</a:t>
                      </a:r>
                      <a:endParaRPr kumimoji="0" lang="zh-TW" alt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B9BD5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新細明體" panose="02020500000000000000" pitchFamily="18" charset="-12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kern="1200" dirty="0">
                          <a:solidFill>
                            <a:srgbClr val="009999"/>
                          </a:solidFill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number</a:t>
                      </a:r>
                      <a:endParaRPr lang="zh-TW" altLang="en-US" sz="1800" b="1" kern="1200" dirty="0">
                        <a:solidFill>
                          <a:srgbClr val="009999"/>
                        </a:solidFill>
                        <a:latin typeface="+mn-lt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4941294"/>
                  </a:ext>
                </a:extLst>
              </a:tr>
            </a:tbl>
          </a:graphicData>
        </a:graphic>
      </p:graphicFrame>
      <p:graphicFrame>
        <p:nvGraphicFramePr>
          <p:cNvPr id="12" name="表格 11">
            <a:extLst>
              <a:ext uri="{FF2B5EF4-FFF2-40B4-BE49-F238E27FC236}">
                <a16:creationId xmlns:a16="http://schemas.microsoft.com/office/drawing/2014/main" id="{A6B67840-00AF-4B94-AA2A-1834DC4CD5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9362387"/>
              </p:ext>
            </p:extLst>
          </p:nvPr>
        </p:nvGraphicFramePr>
        <p:xfrm>
          <a:off x="6069724" y="1065607"/>
          <a:ext cx="4149851" cy="5487135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54677">
                  <a:extLst>
                    <a:ext uri="{9D8B030D-6E8A-4147-A177-3AD203B41FA5}">
                      <a16:colId xmlns:a16="http://schemas.microsoft.com/office/drawing/2014/main" val="2909919024"/>
                    </a:ext>
                  </a:extLst>
                </a:gridCol>
                <a:gridCol w="234747">
                  <a:extLst>
                    <a:ext uri="{9D8B030D-6E8A-4147-A177-3AD203B41FA5}">
                      <a16:colId xmlns:a16="http://schemas.microsoft.com/office/drawing/2014/main" val="2318787779"/>
                    </a:ext>
                  </a:extLst>
                </a:gridCol>
                <a:gridCol w="1860427">
                  <a:extLst>
                    <a:ext uri="{9D8B030D-6E8A-4147-A177-3AD203B41FA5}">
                      <a16:colId xmlns:a16="http://schemas.microsoft.com/office/drawing/2014/main" val="2539695451"/>
                    </a:ext>
                  </a:extLst>
                </a:gridCol>
              </a:tblGrid>
              <a:tr h="291216">
                <a:tc gridSpan="3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800" b="1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PatientInjuryRecord</a:t>
                      </a:r>
                      <a:endParaRPr lang="zh-TW" altLang="en-US" sz="1800" b="1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410773"/>
                  </a:ext>
                </a:extLst>
              </a:tr>
              <a:tr h="365865">
                <a:tc>
                  <a:txBody>
                    <a:bodyPr/>
                    <a:lstStyle/>
                    <a:p>
                      <a:r>
                        <a:rPr lang="en-US" altLang="zh-TW" b="1" dirty="0">
                          <a:solidFill>
                            <a:schemeClr val="tx1"/>
                          </a:solidFill>
                          <a:latin typeface="+mn-lt"/>
                          <a:cs typeface="Calibri" panose="020F0502020204030204" pitchFamily="34" charset="0"/>
                        </a:rPr>
                        <a:t>Name</a:t>
                      </a:r>
                      <a:endParaRPr lang="zh-TW" altLang="en-US" b="1" dirty="0">
                        <a:solidFill>
                          <a:schemeClr val="tx1"/>
                        </a:solidFill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b="1" dirty="0">
                        <a:solidFill>
                          <a:schemeClr val="tx1"/>
                        </a:solidFill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b="1" dirty="0" err="1">
                          <a:solidFill>
                            <a:schemeClr val="tx1"/>
                          </a:solidFill>
                          <a:latin typeface="+mn-lt"/>
                          <a:cs typeface="Calibri" panose="020F0502020204030204" pitchFamily="34" charset="0"/>
                        </a:rPr>
                        <a:t>DataType</a:t>
                      </a:r>
                      <a:endParaRPr lang="zh-TW" altLang="en-US" b="1" dirty="0">
                        <a:solidFill>
                          <a:schemeClr val="tx1"/>
                        </a:solidFill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6893194"/>
                  </a:ext>
                </a:extLst>
              </a:tr>
              <a:tr h="3658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+ </a:t>
                      </a:r>
                      <a:r>
                        <a:rPr lang="en-US" altLang="zh-TW" sz="1800" b="1" kern="1200" dirty="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isOutdoor</a:t>
                      </a:r>
                      <a:endParaRPr lang="zh-TW" altLang="en-US" sz="1800" b="1" kern="12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:</a:t>
                      </a:r>
                      <a:endParaRPr lang="zh-TW" altLang="en-US" sz="1800" b="1" kern="12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kern="1200" dirty="0" err="1">
                          <a:solidFill>
                            <a:srgbClr val="009999"/>
                          </a:solidFill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boolean</a:t>
                      </a:r>
                      <a:r>
                        <a:rPr lang="en-US" altLang="zh-TW" sz="1800" b="1" kern="1200" dirty="0">
                          <a:solidFill>
                            <a:srgbClr val="009999"/>
                          </a:solidFill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endParaRPr lang="zh-TW" altLang="en-US" sz="1800" b="1" kern="1200" dirty="0">
                        <a:solidFill>
                          <a:srgbClr val="009999"/>
                        </a:solidFill>
                        <a:latin typeface="+mn-lt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9818604"/>
                  </a:ext>
                </a:extLst>
              </a:tr>
              <a:tr h="3658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+</a:t>
                      </a:r>
                      <a:r>
                        <a:rPr lang="zh-TW" altLang="en-US" sz="1800" b="1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altLang="zh-TW" sz="1800" b="1" kern="1200" dirty="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isSpaceSqueeze</a:t>
                      </a:r>
                      <a:endParaRPr lang="zh-TW" altLang="en-US" sz="1800" b="1" kern="12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B9BD5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Calibri" panose="020F0502020204030204" pitchFamily="34" charset="0"/>
                        </a:rPr>
                        <a:t>:</a:t>
                      </a:r>
                      <a:endParaRPr kumimoji="0" lang="zh-TW" alt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B9BD5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新細明體" panose="02020500000000000000" pitchFamily="18" charset="-12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kern="1200" dirty="0" err="1">
                          <a:solidFill>
                            <a:srgbClr val="009999"/>
                          </a:solidFill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boolean</a:t>
                      </a:r>
                      <a:endParaRPr lang="zh-TW" altLang="en-US" sz="1800" b="1" kern="1200" dirty="0">
                        <a:solidFill>
                          <a:srgbClr val="009999"/>
                        </a:solidFill>
                        <a:latin typeface="+mn-lt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4496030"/>
                  </a:ext>
                </a:extLst>
              </a:tr>
              <a:tr h="3658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+ </a:t>
                      </a:r>
                      <a:r>
                        <a:rPr lang="en-US" altLang="zh-TW" sz="1800" b="1" kern="1200" dirty="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isPassengerDead</a:t>
                      </a:r>
                      <a:endParaRPr lang="zh-TW" altLang="en-US" sz="1800" b="1" kern="12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B9BD5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Calibri" panose="020F0502020204030204" pitchFamily="34" charset="0"/>
                        </a:rPr>
                        <a:t>:</a:t>
                      </a:r>
                      <a:endParaRPr kumimoji="0" lang="zh-TW" alt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B9BD5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新細明體" panose="02020500000000000000" pitchFamily="18" charset="-12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kern="1200" dirty="0" err="1">
                          <a:solidFill>
                            <a:srgbClr val="009999"/>
                          </a:solidFill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boolean</a:t>
                      </a:r>
                      <a:endParaRPr lang="zh-TW" altLang="en-US" sz="1800" b="1" kern="1200" dirty="0">
                        <a:solidFill>
                          <a:srgbClr val="009999"/>
                        </a:solidFill>
                        <a:latin typeface="+mn-lt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8513015"/>
                  </a:ext>
                </a:extLst>
              </a:tr>
              <a:tr h="3658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+</a:t>
                      </a:r>
                      <a:r>
                        <a:rPr lang="zh-TW" altLang="en-US" sz="1800" b="1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altLang="zh-TW" sz="1800" b="1" kern="1200" dirty="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isHighSpeed</a:t>
                      </a:r>
                      <a:endParaRPr lang="en-US" altLang="zh-TW" sz="1800" b="1" kern="12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:</a:t>
                      </a:r>
                      <a:endParaRPr lang="zh-TW" altLang="en-US" sz="1800" b="1" kern="12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b="1" dirty="0" err="1">
                          <a:solidFill>
                            <a:srgbClr val="009999"/>
                          </a:solidFill>
                          <a:latin typeface="+mn-lt"/>
                          <a:cs typeface="Calibri" panose="020F0502020204030204" pitchFamily="34" charset="0"/>
                        </a:rPr>
                        <a:t>boolean</a:t>
                      </a:r>
                      <a:endParaRPr lang="zh-TW" altLang="en-US" b="1" dirty="0">
                        <a:solidFill>
                          <a:srgbClr val="009999"/>
                        </a:solidFill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0293355"/>
                  </a:ext>
                </a:extLst>
              </a:tr>
              <a:tr h="3658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+ </a:t>
                      </a:r>
                      <a:r>
                        <a:rPr lang="en-US" altLang="zh-TW" sz="1800" b="1" kern="1200" dirty="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isCarHit</a:t>
                      </a:r>
                      <a:endParaRPr lang="zh-TW" altLang="en-US" sz="1800" b="1" kern="12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B9BD5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Calibri" panose="020F0502020204030204" pitchFamily="34" charset="0"/>
                        </a:rPr>
                        <a:t>:</a:t>
                      </a:r>
                      <a:endParaRPr kumimoji="0" lang="zh-TW" alt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B9BD5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新細明體" panose="02020500000000000000" pitchFamily="18" charset="-12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kern="1200" dirty="0" err="1">
                          <a:solidFill>
                            <a:srgbClr val="009999"/>
                          </a:solidFill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boolean</a:t>
                      </a:r>
                      <a:endParaRPr lang="zh-TW" altLang="en-US" sz="1800" b="1" kern="1200" dirty="0">
                        <a:solidFill>
                          <a:srgbClr val="009999"/>
                        </a:solidFill>
                        <a:latin typeface="+mn-lt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1769184"/>
                  </a:ext>
                </a:extLst>
              </a:tr>
              <a:tr h="3658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+ </a:t>
                      </a:r>
                      <a:r>
                        <a:rPr lang="en-US" altLang="zh-TW" sz="1800" b="1" kern="1200" dirty="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isHeadHit</a:t>
                      </a:r>
                      <a:endParaRPr lang="zh-TW" altLang="en-US" sz="1800" b="1" kern="12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B9BD5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Calibri" panose="020F0502020204030204" pitchFamily="34" charset="0"/>
                        </a:rPr>
                        <a:t>:</a:t>
                      </a:r>
                      <a:endParaRPr kumimoji="0" lang="zh-TW" alt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B9BD5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新細明體" panose="02020500000000000000" pitchFamily="18" charset="-12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kern="1200" dirty="0" err="1">
                          <a:solidFill>
                            <a:srgbClr val="009999"/>
                          </a:solidFill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boolean</a:t>
                      </a:r>
                      <a:endParaRPr lang="zh-TW" altLang="en-US" sz="1800" b="1" kern="1200" dirty="0">
                        <a:solidFill>
                          <a:srgbClr val="009999"/>
                        </a:solidFill>
                        <a:latin typeface="+mn-lt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0599254"/>
                  </a:ext>
                </a:extLst>
              </a:tr>
              <a:tr h="24831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+ </a:t>
                      </a:r>
                      <a:r>
                        <a:rPr lang="en-US" altLang="zh-TW" sz="1800" b="1" kern="1200" dirty="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isNoBelt</a:t>
                      </a:r>
                      <a:endParaRPr lang="zh-TW" altLang="en-US" sz="1800" b="1" kern="12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B9BD5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Calibri" panose="020F0502020204030204" pitchFamily="34" charset="0"/>
                        </a:rPr>
                        <a:t>:</a:t>
                      </a:r>
                      <a:endParaRPr kumimoji="0" lang="zh-TW" alt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B9BD5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新細明體" panose="02020500000000000000" pitchFamily="18" charset="-12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kern="1200" dirty="0" err="1">
                          <a:solidFill>
                            <a:srgbClr val="009999"/>
                          </a:solidFill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boolean</a:t>
                      </a:r>
                      <a:endParaRPr lang="zh-TW" altLang="en-US" sz="1800" b="1" kern="1200" dirty="0">
                        <a:solidFill>
                          <a:srgbClr val="009999"/>
                        </a:solidFill>
                        <a:latin typeface="+mn-lt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4941294"/>
                  </a:ext>
                </a:extLst>
              </a:tr>
              <a:tr h="24831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+ </a:t>
                      </a:r>
                      <a:r>
                        <a:rPr lang="en-US" altLang="zh-TW" sz="1800" b="1" kern="1200" dirty="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isVerticalSqueeze</a:t>
                      </a:r>
                      <a:endParaRPr lang="zh-TW" altLang="en-US" sz="1800" b="1" kern="12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B9BD5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Calibri" panose="020F0502020204030204" pitchFamily="34" charset="0"/>
                        </a:rPr>
                        <a:t>:</a:t>
                      </a:r>
                      <a:endParaRPr kumimoji="0" lang="zh-TW" alt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B9BD5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新細明體" panose="02020500000000000000" pitchFamily="18" charset="-12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kern="1200" dirty="0" err="1">
                          <a:solidFill>
                            <a:srgbClr val="009999"/>
                          </a:solidFill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boolean</a:t>
                      </a:r>
                      <a:endParaRPr lang="zh-TW" altLang="en-US" sz="1800" b="1" kern="1200" dirty="0">
                        <a:solidFill>
                          <a:srgbClr val="009999"/>
                        </a:solidFill>
                        <a:latin typeface="+mn-lt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5962861"/>
                  </a:ext>
                </a:extLst>
              </a:tr>
              <a:tr h="24831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+ </a:t>
                      </a:r>
                      <a:r>
                        <a:rPr lang="en-US" altLang="zh-TW" sz="1800" b="1" kern="1200" dirty="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isHeadHurt</a:t>
                      </a:r>
                      <a:endParaRPr lang="zh-TW" altLang="en-US" sz="1800" b="1" kern="12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B9BD5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Calibri" panose="020F0502020204030204" pitchFamily="34" charset="0"/>
                        </a:rPr>
                        <a:t>:</a:t>
                      </a:r>
                      <a:endParaRPr kumimoji="0" lang="zh-TW" alt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B9BD5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新細明體" panose="02020500000000000000" pitchFamily="18" charset="-12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kern="1200" dirty="0" err="1">
                          <a:solidFill>
                            <a:srgbClr val="009999"/>
                          </a:solidFill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boolean</a:t>
                      </a:r>
                      <a:endParaRPr lang="zh-TW" altLang="en-US" sz="1800" b="1" kern="1200" dirty="0">
                        <a:solidFill>
                          <a:srgbClr val="009999"/>
                        </a:solidFill>
                        <a:latin typeface="+mn-lt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9860002"/>
                  </a:ext>
                </a:extLst>
              </a:tr>
              <a:tr h="24831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+ </a:t>
                      </a:r>
                      <a:r>
                        <a:rPr lang="en-US" altLang="zh-TW" sz="1800" b="1" kern="1200" dirty="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isHighFall</a:t>
                      </a:r>
                      <a:endParaRPr lang="zh-TW" altLang="en-US" sz="1800" b="1" kern="12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B9BD5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Calibri" panose="020F0502020204030204" pitchFamily="34" charset="0"/>
                        </a:rPr>
                        <a:t>:</a:t>
                      </a:r>
                      <a:endParaRPr kumimoji="0" lang="zh-TW" alt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B9BD5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新細明體" panose="02020500000000000000" pitchFamily="18" charset="-12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kern="1200" dirty="0" err="1">
                          <a:solidFill>
                            <a:srgbClr val="009999"/>
                          </a:solidFill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boolean</a:t>
                      </a:r>
                      <a:endParaRPr lang="zh-TW" altLang="en-US" sz="1800" b="1" kern="1200" dirty="0">
                        <a:solidFill>
                          <a:srgbClr val="009999"/>
                        </a:solidFill>
                        <a:latin typeface="+mn-lt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1896703"/>
                  </a:ext>
                </a:extLst>
              </a:tr>
              <a:tr h="24831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+ </a:t>
                      </a:r>
                      <a:r>
                        <a:rPr lang="en-US" altLang="zh-TW" sz="1800" b="1" kern="1200" dirty="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isGunHurt</a:t>
                      </a:r>
                      <a:endParaRPr lang="zh-TW" altLang="en-US" sz="1800" b="1" kern="12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B9BD5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Calibri" panose="020F0502020204030204" pitchFamily="34" charset="0"/>
                        </a:rPr>
                        <a:t>:</a:t>
                      </a:r>
                      <a:endParaRPr kumimoji="0" lang="zh-TW" alt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B9BD5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新細明體" panose="02020500000000000000" pitchFamily="18" charset="-12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kern="1200" dirty="0" err="1">
                          <a:solidFill>
                            <a:srgbClr val="009999"/>
                          </a:solidFill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boolean</a:t>
                      </a:r>
                      <a:endParaRPr lang="zh-TW" altLang="en-US" sz="1800" b="1" kern="1200" dirty="0">
                        <a:solidFill>
                          <a:srgbClr val="009999"/>
                        </a:solidFill>
                        <a:latin typeface="+mn-lt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0037602"/>
                  </a:ext>
                </a:extLst>
              </a:tr>
              <a:tr h="24831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+ </a:t>
                      </a:r>
                      <a:r>
                        <a:rPr lang="en-US" altLang="zh-TW" sz="1800" b="1" kern="1200" dirty="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isPregnant</a:t>
                      </a:r>
                      <a:endParaRPr lang="zh-TW" altLang="en-US" sz="1800" b="1" kern="12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B9BD5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Calibri" panose="020F0502020204030204" pitchFamily="34" charset="0"/>
                        </a:rPr>
                        <a:t>:</a:t>
                      </a:r>
                      <a:endParaRPr kumimoji="0" lang="zh-TW" alt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B9BD5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新細明體" panose="02020500000000000000" pitchFamily="18" charset="-12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kern="1200" dirty="0" err="1">
                          <a:solidFill>
                            <a:srgbClr val="009999"/>
                          </a:solidFill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boolean</a:t>
                      </a:r>
                      <a:endParaRPr lang="zh-TW" altLang="en-US" sz="1800" b="1" kern="1200" dirty="0">
                        <a:solidFill>
                          <a:srgbClr val="009999"/>
                        </a:solidFill>
                        <a:latin typeface="+mn-lt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9026118"/>
                  </a:ext>
                </a:extLst>
              </a:tr>
              <a:tr h="24831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+ </a:t>
                      </a:r>
                      <a:r>
                        <a:rPr lang="en-US" altLang="zh-TW" sz="1800" b="1" kern="1200" dirty="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isInjuryRecord</a:t>
                      </a:r>
                      <a:endParaRPr lang="zh-TW" altLang="en-US" sz="1800" b="1" kern="12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B9BD5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Calibri" panose="020F0502020204030204" pitchFamily="34" charset="0"/>
                        </a:rPr>
                        <a:t>:</a:t>
                      </a:r>
                      <a:endParaRPr kumimoji="0" lang="zh-TW" alt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B9BD5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新細明體" panose="02020500000000000000" pitchFamily="18" charset="-12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kern="1200" dirty="0" err="1">
                          <a:solidFill>
                            <a:srgbClr val="009999"/>
                          </a:solidFill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boolean</a:t>
                      </a:r>
                      <a:endParaRPr lang="zh-TW" altLang="en-US" sz="1800" b="1" kern="1200" dirty="0">
                        <a:solidFill>
                          <a:srgbClr val="009999"/>
                        </a:solidFill>
                        <a:latin typeface="+mn-lt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38959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790222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FA27C32-E3BD-445F-A9A5-D36051417E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dirty="0"/>
              <a:t>2.</a:t>
            </a:r>
            <a:r>
              <a:rPr lang="zh-TW" altLang="en-US" b="1" dirty="0"/>
              <a:t> </a:t>
            </a:r>
            <a:r>
              <a:rPr lang="en-US" altLang="zh-TW" b="1" dirty="0" err="1"/>
              <a:t>ViewModel</a:t>
            </a:r>
            <a:r>
              <a:rPr lang="zh-TW" altLang="en-US" b="1" dirty="0"/>
              <a:t> </a:t>
            </a:r>
            <a:r>
              <a:rPr lang="en-US" altLang="zh-TW" b="1" dirty="0"/>
              <a:t>(4/8)</a:t>
            </a:r>
            <a:endParaRPr lang="zh-TW" altLang="en-US" dirty="0"/>
          </a:p>
        </p:txBody>
      </p:sp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D02225AF-1731-42E6-9866-1245502D49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5229743"/>
              </p:ext>
            </p:extLst>
          </p:nvPr>
        </p:nvGraphicFramePr>
        <p:xfrm>
          <a:off x="6924891" y="1110747"/>
          <a:ext cx="4149851" cy="2195085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54677">
                  <a:extLst>
                    <a:ext uri="{9D8B030D-6E8A-4147-A177-3AD203B41FA5}">
                      <a16:colId xmlns:a16="http://schemas.microsoft.com/office/drawing/2014/main" val="2909919024"/>
                    </a:ext>
                  </a:extLst>
                </a:gridCol>
                <a:gridCol w="234747">
                  <a:extLst>
                    <a:ext uri="{9D8B030D-6E8A-4147-A177-3AD203B41FA5}">
                      <a16:colId xmlns:a16="http://schemas.microsoft.com/office/drawing/2014/main" val="2318787779"/>
                    </a:ext>
                  </a:extLst>
                </a:gridCol>
                <a:gridCol w="1860427">
                  <a:extLst>
                    <a:ext uri="{9D8B030D-6E8A-4147-A177-3AD203B41FA5}">
                      <a16:colId xmlns:a16="http://schemas.microsoft.com/office/drawing/2014/main" val="2539695451"/>
                    </a:ext>
                  </a:extLst>
                </a:gridCol>
              </a:tblGrid>
              <a:tr h="291216">
                <a:tc gridSpan="3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800" b="1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PatientHurtRecord</a:t>
                      </a:r>
                      <a:endParaRPr lang="zh-TW" altLang="en-US" sz="1800" b="1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410773"/>
                  </a:ext>
                </a:extLst>
              </a:tr>
              <a:tr h="365865">
                <a:tc>
                  <a:txBody>
                    <a:bodyPr/>
                    <a:lstStyle/>
                    <a:p>
                      <a:r>
                        <a:rPr lang="en-US" altLang="zh-TW" b="1" dirty="0">
                          <a:solidFill>
                            <a:schemeClr val="tx1"/>
                          </a:solidFill>
                          <a:latin typeface="+mn-lt"/>
                          <a:cs typeface="Calibri" panose="020F0502020204030204" pitchFamily="34" charset="0"/>
                        </a:rPr>
                        <a:t>Name</a:t>
                      </a:r>
                      <a:endParaRPr lang="zh-TW" altLang="en-US" b="1" dirty="0">
                        <a:solidFill>
                          <a:schemeClr val="tx1"/>
                        </a:solidFill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b="1" dirty="0">
                        <a:solidFill>
                          <a:schemeClr val="tx1"/>
                        </a:solidFill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b="1" dirty="0" err="1">
                          <a:solidFill>
                            <a:schemeClr val="tx1"/>
                          </a:solidFill>
                          <a:latin typeface="+mn-lt"/>
                          <a:cs typeface="Calibri" panose="020F0502020204030204" pitchFamily="34" charset="0"/>
                        </a:rPr>
                        <a:t>DataType</a:t>
                      </a:r>
                      <a:endParaRPr lang="zh-TW" altLang="en-US" b="1" dirty="0">
                        <a:solidFill>
                          <a:schemeClr val="tx1"/>
                        </a:solidFill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6893194"/>
                  </a:ext>
                </a:extLst>
              </a:tr>
              <a:tr h="3658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+ </a:t>
                      </a:r>
                      <a:r>
                        <a:rPr lang="en-US" altLang="zh-TW" sz="1800" b="1" kern="1200" dirty="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hurtId</a:t>
                      </a:r>
                      <a:endParaRPr lang="zh-TW" altLang="en-US" sz="1800" b="1" kern="12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:</a:t>
                      </a:r>
                      <a:endParaRPr lang="zh-TW" altLang="en-US" sz="1800" b="1" kern="12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kern="1200" dirty="0">
                          <a:solidFill>
                            <a:srgbClr val="009999"/>
                          </a:solidFill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number</a:t>
                      </a:r>
                      <a:endParaRPr lang="zh-TW" altLang="en-US" sz="1800" b="1" kern="1200" dirty="0">
                        <a:solidFill>
                          <a:srgbClr val="009999"/>
                        </a:solidFill>
                        <a:latin typeface="+mn-lt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9818604"/>
                  </a:ext>
                </a:extLst>
              </a:tr>
              <a:tr h="3658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+ </a:t>
                      </a:r>
                      <a:r>
                        <a:rPr lang="en-US" altLang="zh-TW" sz="1800" b="1" kern="1200" dirty="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hurtPosition</a:t>
                      </a:r>
                      <a:endParaRPr lang="zh-TW" altLang="en-US" sz="1800" b="1" kern="12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B9BD5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Calibri" panose="020F0502020204030204" pitchFamily="34" charset="0"/>
                        </a:rPr>
                        <a:t>:</a:t>
                      </a:r>
                      <a:endParaRPr kumimoji="0" lang="zh-TW" alt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B9BD5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新細明體" panose="02020500000000000000" pitchFamily="18" charset="-12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kern="1200" dirty="0">
                          <a:solidFill>
                            <a:srgbClr val="009999"/>
                          </a:solidFill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number</a:t>
                      </a:r>
                      <a:endParaRPr lang="zh-TW" altLang="en-US" sz="1800" b="1" kern="1200" dirty="0">
                        <a:solidFill>
                          <a:srgbClr val="009999"/>
                        </a:solidFill>
                        <a:latin typeface="+mn-lt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8513015"/>
                  </a:ext>
                </a:extLst>
              </a:tr>
              <a:tr h="3658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+ </a:t>
                      </a:r>
                      <a:r>
                        <a:rPr lang="en-US" altLang="zh-TW" sz="1800" b="1" kern="1200" dirty="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hurtLevel</a:t>
                      </a:r>
                      <a:endParaRPr lang="en-US" altLang="zh-TW" sz="1800" b="1" kern="12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:</a:t>
                      </a:r>
                      <a:endParaRPr lang="zh-TW" altLang="en-US" sz="1800" b="1" kern="12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b="1" dirty="0">
                          <a:solidFill>
                            <a:srgbClr val="009999"/>
                          </a:solidFill>
                          <a:latin typeface="+mn-lt"/>
                          <a:cs typeface="Calibri" panose="020F0502020204030204" pitchFamily="34" charset="0"/>
                        </a:rPr>
                        <a:t>number</a:t>
                      </a:r>
                      <a:endParaRPr lang="zh-TW" altLang="en-US" b="1" dirty="0">
                        <a:solidFill>
                          <a:srgbClr val="009999"/>
                        </a:solidFill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0293355"/>
                  </a:ext>
                </a:extLst>
              </a:tr>
              <a:tr h="3658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+ </a:t>
                      </a:r>
                      <a:r>
                        <a:rPr lang="en-US" altLang="zh-TW" sz="1800" b="1" kern="1200" dirty="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evaluateMethod</a:t>
                      </a:r>
                      <a:endParaRPr lang="zh-TW" altLang="en-US" sz="1800" b="1" kern="12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B9BD5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Calibri" panose="020F0502020204030204" pitchFamily="34" charset="0"/>
                        </a:rPr>
                        <a:t>:</a:t>
                      </a:r>
                      <a:endParaRPr kumimoji="0" lang="zh-TW" alt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B9BD5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新細明體" panose="02020500000000000000" pitchFamily="18" charset="-12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kern="1200" dirty="0">
                          <a:solidFill>
                            <a:srgbClr val="009999"/>
                          </a:solidFill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number</a:t>
                      </a:r>
                      <a:endParaRPr lang="zh-TW" altLang="en-US" sz="1800" b="1" kern="1200" dirty="0">
                        <a:solidFill>
                          <a:srgbClr val="009999"/>
                        </a:solidFill>
                        <a:latin typeface="+mn-lt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1769184"/>
                  </a:ext>
                </a:extLst>
              </a:tr>
            </a:tbl>
          </a:graphicData>
        </a:graphic>
      </p:graphicFrame>
      <p:graphicFrame>
        <p:nvGraphicFramePr>
          <p:cNvPr id="12" name="表格 11">
            <a:extLst>
              <a:ext uri="{FF2B5EF4-FFF2-40B4-BE49-F238E27FC236}">
                <a16:creationId xmlns:a16="http://schemas.microsoft.com/office/drawing/2014/main" id="{45E2FB74-FE4B-4F52-A0C3-D7A677A387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0869534"/>
              </p:ext>
            </p:extLst>
          </p:nvPr>
        </p:nvGraphicFramePr>
        <p:xfrm>
          <a:off x="1307674" y="1110747"/>
          <a:ext cx="5016926" cy="4756035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483984">
                  <a:extLst>
                    <a:ext uri="{9D8B030D-6E8A-4147-A177-3AD203B41FA5}">
                      <a16:colId xmlns:a16="http://schemas.microsoft.com/office/drawing/2014/main" val="2909919024"/>
                    </a:ext>
                  </a:extLst>
                </a:gridCol>
                <a:gridCol w="283795">
                  <a:extLst>
                    <a:ext uri="{9D8B030D-6E8A-4147-A177-3AD203B41FA5}">
                      <a16:colId xmlns:a16="http://schemas.microsoft.com/office/drawing/2014/main" val="2318787779"/>
                    </a:ext>
                  </a:extLst>
                </a:gridCol>
                <a:gridCol w="2249147">
                  <a:extLst>
                    <a:ext uri="{9D8B030D-6E8A-4147-A177-3AD203B41FA5}">
                      <a16:colId xmlns:a16="http://schemas.microsoft.com/office/drawing/2014/main" val="2539695451"/>
                    </a:ext>
                  </a:extLst>
                </a:gridCol>
              </a:tblGrid>
              <a:tr h="291216">
                <a:tc gridSpan="3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800" b="1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NurseEvaluateRecord</a:t>
                      </a:r>
                      <a:endParaRPr lang="zh-TW" altLang="en-US" sz="1800" b="1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410773"/>
                  </a:ext>
                </a:extLst>
              </a:tr>
              <a:tr h="365865">
                <a:tc>
                  <a:txBody>
                    <a:bodyPr/>
                    <a:lstStyle/>
                    <a:p>
                      <a:r>
                        <a:rPr lang="en-US" altLang="zh-TW" b="1" dirty="0">
                          <a:solidFill>
                            <a:schemeClr val="tx1"/>
                          </a:solidFill>
                          <a:latin typeface="+mn-lt"/>
                          <a:cs typeface="Calibri" panose="020F0502020204030204" pitchFamily="34" charset="0"/>
                        </a:rPr>
                        <a:t>Name</a:t>
                      </a:r>
                      <a:endParaRPr lang="zh-TW" altLang="en-US" b="1" dirty="0">
                        <a:solidFill>
                          <a:schemeClr val="tx1"/>
                        </a:solidFill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b="1" dirty="0">
                        <a:solidFill>
                          <a:schemeClr val="tx1"/>
                        </a:solidFill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b="1" dirty="0" err="1">
                          <a:solidFill>
                            <a:schemeClr val="tx1"/>
                          </a:solidFill>
                          <a:latin typeface="+mn-lt"/>
                          <a:cs typeface="Calibri" panose="020F0502020204030204" pitchFamily="34" charset="0"/>
                        </a:rPr>
                        <a:t>DataType</a:t>
                      </a:r>
                      <a:endParaRPr lang="zh-TW" altLang="en-US" b="1" dirty="0">
                        <a:solidFill>
                          <a:schemeClr val="tx1"/>
                        </a:solidFill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6893194"/>
                  </a:ext>
                </a:extLst>
              </a:tr>
              <a:tr h="3658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+ </a:t>
                      </a:r>
                      <a:r>
                        <a:rPr lang="en-US" altLang="zh-TW" sz="1800" b="1" kern="1200" dirty="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pipeType</a:t>
                      </a:r>
                      <a:endParaRPr lang="zh-TW" altLang="en-US" sz="1800" b="1" kern="12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:</a:t>
                      </a:r>
                      <a:endParaRPr lang="zh-TW" altLang="en-US" sz="1800" b="1" kern="12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kern="1200" dirty="0">
                          <a:solidFill>
                            <a:srgbClr val="009999"/>
                          </a:solidFill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number[]</a:t>
                      </a:r>
                      <a:endParaRPr lang="zh-TW" altLang="en-US" sz="1800" b="1" kern="1200" dirty="0">
                        <a:solidFill>
                          <a:srgbClr val="009999"/>
                        </a:solidFill>
                        <a:latin typeface="+mn-lt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9818604"/>
                  </a:ext>
                </a:extLst>
              </a:tr>
              <a:tr h="3658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+ </a:t>
                      </a:r>
                      <a:r>
                        <a:rPr lang="en-US" altLang="zh-TW" sz="1800" b="1" kern="1200" dirty="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pipeName</a:t>
                      </a:r>
                      <a:endParaRPr lang="zh-TW" altLang="en-US" sz="1800" b="1" kern="12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B9BD5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Calibri" panose="020F0502020204030204" pitchFamily="34" charset="0"/>
                        </a:rPr>
                        <a:t>:</a:t>
                      </a:r>
                      <a:endParaRPr kumimoji="0" lang="zh-TW" alt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B9BD5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新細明體" panose="02020500000000000000" pitchFamily="18" charset="-12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kern="1200" dirty="0">
                          <a:solidFill>
                            <a:srgbClr val="009999"/>
                          </a:solidFill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string</a:t>
                      </a:r>
                      <a:endParaRPr lang="zh-TW" altLang="en-US" sz="1800" b="1" kern="1200" dirty="0">
                        <a:solidFill>
                          <a:srgbClr val="009999"/>
                        </a:solidFill>
                        <a:latin typeface="+mn-lt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9626534"/>
                  </a:ext>
                </a:extLst>
              </a:tr>
              <a:tr h="3658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+</a:t>
                      </a:r>
                      <a:r>
                        <a:rPr lang="zh-TW" altLang="en-US" sz="1800" b="1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altLang="zh-TW" sz="1800" b="1" kern="1200" dirty="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fallRecord</a:t>
                      </a:r>
                      <a:endParaRPr lang="zh-TW" altLang="en-US" sz="1800" b="1" kern="12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B9BD5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Calibri" panose="020F0502020204030204" pitchFamily="34" charset="0"/>
                        </a:rPr>
                        <a:t>:</a:t>
                      </a:r>
                      <a:endParaRPr kumimoji="0" lang="zh-TW" alt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B9BD5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新細明體" panose="02020500000000000000" pitchFamily="18" charset="-12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kern="1200" dirty="0">
                          <a:solidFill>
                            <a:srgbClr val="009999"/>
                          </a:solidFill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number[]</a:t>
                      </a:r>
                      <a:endParaRPr lang="zh-TW" altLang="en-US" sz="1800" b="1" kern="1200" dirty="0">
                        <a:solidFill>
                          <a:srgbClr val="009999"/>
                        </a:solidFill>
                        <a:latin typeface="+mn-lt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4496030"/>
                  </a:ext>
                </a:extLst>
              </a:tr>
              <a:tr h="3658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+ </a:t>
                      </a:r>
                      <a:r>
                        <a:rPr lang="en-US" altLang="zh-TW" sz="1800" b="1" kern="1200" dirty="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isEasyFall</a:t>
                      </a:r>
                      <a:endParaRPr lang="zh-TW" altLang="en-US" sz="1800" b="1" kern="12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B9BD5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Calibri" panose="020F0502020204030204" pitchFamily="34" charset="0"/>
                        </a:rPr>
                        <a:t>:</a:t>
                      </a:r>
                      <a:endParaRPr kumimoji="0" lang="zh-TW" alt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B9BD5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新細明體" panose="02020500000000000000" pitchFamily="18" charset="-12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kern="1200" dirty="0" err="1">
                          <a:solidFill>
                            <a:srgbClr val="009999"/>
                          </a:solidFill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boolean</a:t>
                      </a:r>
                      <a:endParaRPr lang="zh-TW" altLang="en-US" sz="1800" b="1" kern="1200" dirty="0">
                        <a:solidFill>
                          <a:srgbClr val="009999"/>
                        </a:solidFill>
                        <a:latin typeface="+mn-lt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8513015"/>
                  </a:ext>
                </a:extLst>
              </a:tr>
              <a:tr h="3658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+ </a:t>
                      </a:r>
                      <a:r>
                        <a:rPr lang="en-US" altLang="zh-TW" sz="1800" b="1" kern="1200" dirty="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feedWay</a:t>
                      </a:r>
                      <a:endParaRPr lang="en-US" altLang="zh-TW" sz="1800" b="1" kern="12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:</a:t>
                      </a:r>
                      <a:endParaRPr lang="zh-TW" altLang="en-US" sz="1800" b="1" kern="12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kern="1200" dirty="0">
                          <a:solidFill>
                            <a:srgbClr val="009999"/>
                          </a:solidFill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number[]</a:t>
                      </a:r>
                      <a:endParaRPr lang="zh-TW" altLang="en-US" b="1" dirty="0">
                        <a:solidFill>
                          <a:srgbClr val="009999"/>
                        </a:solidFill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0293355"/>
                  </a:ext>
                </a:extLst>
              </a:tr>
              <a:tr h="3658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+ </a:t>
                      </a:r>
                      <a:r>
                        <a:rPr lang="en-US" altLang="zh-TW" sz="1800" b="1" kern="1200" dirty="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feedWayContent</a:t>
                      </a:r>
                      <a:endParaRPr lang="en-US" altLang="zh-TW" sz="1800" b="1" kern="12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:</a:t>
                      </a:r>
                      <a:endParaRPr lang="zh-TW" altLang="en-US" sz="1800" b="1" kern="12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b="1" dirty="0">
                          <a:solidFill>
                            <a:srgbClr val="009999"/>
                          </a:solidFill>
                          <a:latin typeface="+mn-lt"/>
                          <a:cs typeface="Calibri" panose="020F0502020204030204" pitchFamily="34" charset="0"/>
                        </a:rPr>
                        <a:t>string</a:t>
                      </a:r>
                      <a:endParaRPr lang="zh-TW" altLang="en-US" b="1" dirty="0">
                        <a:solidFill>
                          <a:srgbClr val="009999"/>
                        </a:solidFill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1368914"/>
                  </a:ext>
                </a:extLst>
              </a:tr>
              <a:tr h="3658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+ </a:t>
                      </a:r>
                      <a:r>
                        <a:rPr lang="en-US" altLang="zh-TW" sz="1800" b="1" kern="1200" dirty="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feedCondition</a:t>
                      </a:r>
                      <a:endParaRPr lang="zh-TW" altLang="en-US" sz="1800" b="1" kern="12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B9BD5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Calibri" panose="020F0502020204030204" pitchFamily="34" charset="0"/>
                        </a:rPr>
                        <a:t>:</a:t>
                      </a:r>
                      <a:endParaRPr kumimoji="0" lang="zh-TW" alt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B9BD5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新細明體" panose="02020500000000000000" pitchFamily="18" charset="-12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kern="1200" dirty="0">
                          <a:solidFill>
                            <a:srgbClr val="009999"/>
                          </a:solidFill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number[]</a:t>
                      </a:r>
                      <a:endParaRPr lang="zh-TW" altLang="en-US" sz="1800" b="1" kern="1200" dirty="0">
                        <a:solidFill>
                          <a:srgbClr val="009999"/>
                        </a:solidFill>
                        <a:latin typeface="+mn-lt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1769184"/>
                  </a:ext>
                </a:extLst>
              </a:tr>
              <a:tr h="3658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+ </a:t>
                      </a:r>
                      <a:r>
                        <a:rPr lang="en-US" altLang="zh-TW" sz="1800" b="1" kern="1200" dirty="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feedConditionContent</a:t>
                      </a:r>
                      <a:endParaRPr lang="zh-TW" altLang="en-US" sz="1800" b="1" kern="12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B9BD5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Calibri" panose="020F0502020204030204" pitchFamily="34" charset="0"/>
                        </a:rPr>
                        <a:t>:</a:t>
                      </a:r>
                      <a:endParaRPr kumimoji="0" lang="zh-TW" alt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B9BD5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新細明體" panose="02020500000000000000" pitchFamily="18" charset="-12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kern="1200" dirty="0">
                          <a:solidFill>
                            <a:srgbClr val="009999"/>
                          </a:solidFill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string</a:t>
                      </a:r>
                      <a:endParaRPr lang="zh-TW" altLang="en-US" sz="1800" b="1" kern="1200" dirty="0">
                        <a:solidFill>
                          <a:srgbClr val="009999"/>
                        </a:solidFill>
                        <a:latin typeface="+mn-lt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5577176"/>
                  </a:ext>
                </a:extLst>
              </a:tr>
              <a:tr h="3658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+ </a:t>
                      </a:r>
                      <a:r>
                        <a:rPr lang="en-US" altLang="zh-TW" sz="1800" b="1" kern="1200" dirty="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dietTaboo</a:t>
                      </a:r>
                      <a:endParaRPr lang="zh-TW" altLang="en-US" sz="1800" b="1" kern="12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B9BD5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Calibri" panose="020F0502020204030204" pitchFamily="34" charset="0"/>
                        </a:rPr>
                        <a:t>:</a:t>
                      </a:r>
                      <a:endParaRPr kumimoji="0" lang="zh-TW" alt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B9BD5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新細明體" panose="02020500000000000000" pitchFamily="18" charset="-12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kern="1200" dirty="0" err="1">
                          <a:solidFill>
                            <a:srgbClr val="009999"/>
                          </a:solidFill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boolean</a:t>
                      </a:r>
                      <a:endParaRPr lang="zh-TW" altLang="en-US" sz="1800" b="1" kern="1200" dirty="0">
                        <a:solidFill>
                          <a:srgbClr val="009999"/>
                        </a:solidFill>
                        <a:latin typeface="+mn-lt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0599254"/>
                  </a:ext>
                </a:extLst>
              </a:tr>
              <a:tr h="3658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+ </a:t>
                      </a:r>
                      <a:r>
                        <a:rPr lang="en-US" altLang="zh-TW" sz="1800" b="1" kern="1200" dirty="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dietTabooDetail</a:t>
                      </a:r>
                      <a:endParaRPr lang="zh-TW" altLang="en-US" sz="1800" b="1" kern="12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B9BD5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Calibri" panose="020F0502020204030204" pitchFamily="34" charset="0"/>
                        </a:rPr>
                        <a:t>:</a:t>
                      </a:r>
                      <a:endParaRPr kumimoji="0" lang="zh-TW" alt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B9BD5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新細明體" panose="02020500000000000000" pitchFamily="18" charset="-12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kern="1200" dirty="0">
                          <a:solidFill>
                            <a:srgbClr val="009999"/>
                          </a:solidFill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string</a:t>
                      </a:r>
                      <a:endParaRPr lang="zh-TW" altLang="en-US" sz="1800" b="1" kern="1200" dirty="0">
                        <a:solidFill>
                          <a:srgbClr val="009999"/>
                        </a:solidFill>
                        <a:latin typeface="+mn-lt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0595277"/>
                  </a:ext>
                </a:extLst>
              </a:tr>
              <a:tr h="24831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+ </a:t>
                      </a:r>
                      <a:r>
                        <a:rPr lang="en-US" altLang="zh-TW" sz="1800" b="1" kern="1200" dirty="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analShape</a:t>
                      </a:r>
                      <a:endParaRPr lang="zh-TW" altLang="en-US" sz="1800" b="1" kern="12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B9BD5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Calibri" panose="020F0502020204030204" pitchFamily="34" charset="0"/>
                        </a:rPr>
                        <a:t>:</a:t>
                      </a:r>
                      <a:endParaRPr kumimoji="0" lang="zh-TW" alt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B9BD5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新細明體" panose="02020500000000000000" pitchFamily="18" charset="-12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kern="1200" dirty="0">
                          <a:solidFill>
                            <a:srgbClr val="009999"/>
                          </a:solidFill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number[]</a:t>
                      </a:r>
                      <a:endParaRPr lang="zh-TW" altLang="en-US" sz="1800" b="1" kern="1200" dirty="0">
                        <a:solidFill>
                          <a:srgbClr val="009999"/>
                        </a:solidFill>
                        <a:latin typeface="+mn-lt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4941294"/>
                  </a:ext>
                </a:extLst>
              </a:tr>
            </a:tbl>
          </a:graphicData>
        </a:graphic>
      </p:graphicFrame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109623FA-6FD1-46D6-B5C8-BBA61A8333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7037264"/>
              </p:ext>
            </p:extLst>
          </p:nvPr>
        </p:nvGraphicFramePr>
        <p:xfrm>
          <a:off x="6924891" y="3829926"/>
          <a:ext cx="4149851" cy="256095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54677">
                  <a:extLst>
                    <a:ext uri="{9D8B030D-6E8A-4147-A177-3AD203B41FA5}">
                      <a16:colId xmlns:a16="http://schemas.microsoft.com/office/drawing/2014/main" val="2909919024"/>
                    </a:ext>
                  </a:extLst>
                </a:gridCol>
                <a:gridCol w="234747">
                  <a:extLst>
                    <a:ext uri="{9D8B030D-6E8A-4147-A177-3AD203B41FA5}">
                      <a16:colId xmlns:a16="http://schemas.microsoft.com/office/drawing/2014/main" val="2318787779"/>
                    </a:ext>
                  </a:extLst>
                </a:gridCol>
                <a:gridCol w="1860427">
                  <a:extLst>
                    <a:ext uri="{9D8B030D-6E8A-4147-A177-3AD203B41FA5}">
                      <a16:colId xmlns:a16="http://schemas.microsoft.com/office/drawing/2014/main" val="2539695451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800" b="1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PatientPressRecord</a:t>
                      </a:r>
                      <a:endParaRPr lang="zh-TW" altLang="en-US" sz="1800" b="1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410773"/>
                  </a:ext>
                </a:extLst>
              </a:tr>
              <a:tr h="365865">
                <a:tc>
                  <a:txBody>
                    <a:bodyPr/>
                    <a:lstStyle/>
                    <a:p>
                      <a:r>
                        <a:rPr lang="en-US" altLang="zh-TW" b="1" dirty="0">
                          <a:solidFill>
                            <a:schemeClr val="tx1"/>
                          </a:solidFill>
                          <a:latin typeface="+mn-lt"/>
                          <a:cs typeface="Calibri" panose="020F0502020204030204" pitchFamily="34" charset="0"/>
                        </a:rPr>
                        <a:t>Name</a:t>
                      </a:r>
                      <a:endParaRPr lang="zh-TW" altLang="en-US" b="1" dirty="0">
                        <a:solidFill>
                          <a:schemeClr val="tx1"/>
                        </a:solidFill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b="1" dirty="0">
                        <a:solidFill>
                          <a:schemeClr val="tx1"/>
                        </a:solidFill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b="1" dirty="0" err="1">
                          <a:solidFill>
                            <a:schemeClr val="tx1"/>
                          </a:solidFill>
                          <a:latin typeface="+mn-lt"/>
                          <a:cs typeface="Calibri" panose="020F0502020204030204" pitchFamily="34" charset="0"/>
                        </a:rPr>
                        <a:t>DataType</a:t>
                      </a:r>
                      <a:endParaRPr lang="zh-TW" altLang="en-US" b="1" dirty="0">
                        <a:solidFill>
                          <a:schemeClr val="tx1"/>
                        </a:solidFill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6893194"/>
                  </a:ext>
                </a:extLst>
              </a:tr>
              <a:tr h="3658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+ </a:t>
                      </a:r>
                      <a:r>
                        <a:rPr lang="en-US" altLang="zh-TW" sz="1800" b="1" kern="1200" dirty="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pressId</a:t>
                      </a:r>
                      <a:endParaRPr lang="zh-TW" altLang="en-US" sz="1800" b="1" kern="12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:</a:t>
                      </a:r>
                      <a:endParaRPr lang="zh-TW" altLang="en-US" sz="1800" b="1" kern="12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kern="1200" dirty="0">
                          <a:solidFill>
                            <a:srgbClr val="009999"/>
                          </a:solidFill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number</a:t>
                      </a:r>
                      <a:endParaRPr lang="zh-TW" altLang="en-US" sz="1800" b="1" kern="1200" dirty="0">
                        <a:solidFill>
                          <a:srgbClr val="009999"/>
                        </a:solidFill>
                        <a:latin typeface="+mn-lt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9818604"/>
                  </a:ext>
                </a:extLst>
              </a:tr>
              <a:tr h="3658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+ </a:t>
                      </a:r>
                      <a:r>
                        <a:rPr lang="en-US" altLang="zh-TW" sz="1800" b="1" kern="1200" dirty="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isPress</a:t>
                      </a:r>
                      <a:endParaRPr lang="zh-TW" altLang="en-US" sz="1800" b="1" kern="12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B9BD5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Calibri" panose="020F0502020204030204" pitchFamily="34" charset="0"/>
                        </a:rPr>
                        <a:t>:</a:t>
                      </a:r>
                      <a:endParaRPr kumimoji="0" lang="zh-TW" alt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B9BD5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新細明體" panose="02020500000000000000" pitchFamily="18" charset="-12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kern="1200" dirty="0" err="1">
                          <a:solidFill>
                            <a:srgbClr val="009999"/>
                          </a:solidFill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boolean</a:t>
                      </a:r>
                      <a:endParaRPr lang="zh-TW" altLang="en-US" sz="1800" b="1" kern="1200" dirty="0">
                        <a:solidFill>
                          <a:srgbClr val="009999"/>
                        </a:solidFill>
                        <a:latin typeface="+mn-lt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8513015"/>
                  </a:ext>
                </a:extLst>
              </a:tr>
              <a:tr h="3658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+ </a:t>
                      </a:r>
                      <a:r>
                        <a:rPr lang="en-US" altLang="zh-TW" sz="1800" b="1" kern="1200" dirty="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pressPosition</a:t>
                      </a:r>
                      <a:r>
                        <a:rPr lang="en-US" altLang="zh-TW" sz="1800" b="1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:</a:t>
                      </a:r>
                      <a:endParaRPr lang="zh-TW" altLang="en-US" sz="1800" b="1" kern="12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b="1" dirty="0">
                          <a:solidFill>
                            <a:srgbClr val="009999"/>
                          </a:solidFill>
                          <a:latin typeface="+mn-lt"/>
                          <a:cs typeface="Calibri" panose="020F0502020204030204" pitchFamily="34" charset="0"/>
                        </a:rPr>
                        <a:t>number</a:t>
                      </a:r>
                      <a:endParaRPr lang="zh-TW" altLang="en-US" b="1" dirty="0">
                        <a:solidFill>
                          <a:srgbClr val="009999"/>
                        </a:solidFill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0293355"/>
                  </a:ext>
                </a:extLst>
              </a:tr>
              <a:tr h="3658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+ </a:t>
                      </a:r>
                      <a:r>
                        <a:rPr lang="en-US" altLang="zh-TW" sz="1800" b="1" kern="1200" dirty="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pressLevel</a:t>
                      </a:r>
                      <a:r>
                        <a:rPr lang="en-US" altLang="zh-TW" sz="1800" b="1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?</a:t>
                      </a:r>
                      <a:endParaRPr lang="zh-TW" altLang="en-US" sz="1800" b="1" kern="12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B9BD5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Calibri" panose="020F0502020204030204" pitchFamily="34" charset="0"/>
                        </a:rPr>
                        <a:t>:</a:t>
                      </a:r>
                      <a:endParaRPr kumimoji="0" lang="zh-TW" alt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B9BD5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新細明體" panose="02020500000000000000" pitchFamily="18" charset="-12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b="1" dirty="0">
                          <a:solidFill>
                            <a:srgbClr val="009999"/>
                          </a:solidFill>
                          <a:latin typeface="+mn-lt"/>
                          <a:cs typeface="Calibri" panose="020F0502020204030204" pitchFamily="34" charset="0"/>
                        </a:rPr>
                        <a:t>number</a:t>
                      </a:r>
                      <a:endParaRPr lang="zh-TW" altLang="en-US" sz="1800" b="1" kern="1200" dirty="0">
                        <a:solidFill>
                          <a:srgbClr val="009999"/>
                        </a:solidFill>
                        <a:latin typeface="+mn-lt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1769184"/>
                  </a:ext>
                </a:extLst>
              </a:tr>
              <a:tr h="3658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+ </a:t>
                      </a:r>
                      <a:r>
                        <a:rPr lang="en-US" altLang="zh-TW" sz="1800" b="1" kern="1200" dirty="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pressArea</a:t>
                      </a:r>
                      <a:r>
                        <a:rPr lang="en-US" altLang="zh-TW" sz="1800" b="1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?</a:t>
                      </a:r>
                      <a:endParaRPr lang="zh-TW" altLang="en-US" sz="1800" b="1" kern="12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B9BD5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Calibri" panose="020F0502020204030204" pitchFamily="34" charset="0"/>
                        </a:rPr>
                        <a:t>:</a:t>
                      </a:r>
                      <a:endParaRPr kumimoji="0" lang="zh-TW" alt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B9BD5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新細明體" panose="02020500000000000000" pitchFamily="18" charset="-12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b="1" dirty="0">
                          <a:solidFill>
                            <a:srgbClr val="009999"/>
                          </a:solidFill>
                          <a:latin typeface="+mn-lt"/>
                          <a:cs typeface="Calibri" panose="020F0502020204030204" pitchFamily="34" charset="0"/>
                        </a:rPr>
                        <a:t>number[]</a:t>
                      </a:r>
                      <a:endParaRPr lang="zh-TW" altLang="en-US" sz="1800" b="1" kern="1200" dirty="0">
                        <a:solidFill>
                          <a:srgbClr val="009999"/>
                        </a:solidFill>
                        <a:latin typeface="+mn-lt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60939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850072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FA27C32-E3BD-445F-A9A5-D36051417E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dirty="0"/>
              <a:t>2.</a:t>
            </a:r>
            <a:r>
              <a:rPr lang="zh-TW" altLang="en-US" b="1" dirty="0"/>
              <a:t> </a:t>
            </a:r>
            <a:r>
              <a:rPr lang="en-US" altLang="zh-TW" b="1" dirty="0" err="1"/>
              <a:t>ViewModel</a:t>
            </a:r>
            <a:r>
              <a:rPr lang="zh-TW" altLang="en-US" b="1" dirty="0"/>
              <a:t> </a:t>
            </a:r>
            <a:r>
              <a:rPr lang="en-US" altLang="zh-TW" b="1" dirty="0"/>
              <a:t>(5/8)</a:t>
            </a:r>
            <a:endParaRPr lang="zh-TW" altLang="en-US" dirty="0"/>
          </a:p>
        </p:txBody>
      </p:sp>
      <p:graphicFrame>
        <p:nvGraphicFramePr>
          <p:cNvPr id="14" name="表格 13">
            <a:extLst>
              <a:ext uri="{FF2B5EF4-FFF2-40B4-BE49-F238E27FC236}">
                <a16:creationId xmlns:a16="http://schemas.microsoft.com/office/drawing/2014/main" id="{FA9D05D5-F5F7-4216-AB1E-F4F6B648E7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0580029"/>
              </p:ext>
            </p:extLst>
          </p:nvPr>
        </p:nvGraphicFramePr>
        <p:xfrm>
          <a:off x="1569720" y="959856"/>
          <a:ext cx="4149851" cy="58530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54677">
                  <a:extLst>
                    <a:ext uri="{9D8B030D-6E8A-4147-A177-3AD203B41FA5}">
                      <a16:colId xmlns:a16="http://schemas.microsoft.com/office/drawing/2014/main" val="2909919024"/>
                    </a:ext>
                  </a:extLst>
                </a:gridCol>
                <a:gridCol w="234747">
                  <a:extLst>
                    <a:ext uri="{9D8B030D-6E8A-4147-A177-3AD203B41FA5}">
                      <a16:colId xmlns:a16="http://schemas.microsoft.com/office/drawing/2014/main" val="2318787779"/>
                    </a:ext>
                  </a:extLst>
                </a:gridCol>
                <a:gridCol w="1860427">
                  <a:extLst>
                    <a:ext uri="{9D8B030D-6E8A-4147-A177-3AD203B41FA5}">
                      <a16:colId xmlns:a16="http://schemas.microsoft.com/office/drawing/2014/main" val="2539695451"/>
                    </a:ext>
                  </a:extLst>
                </a:gridCol>
              </a:tblGrid>
              <a:tr h="291216">
                <a:tc gridSpan="3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800" b="1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PatientConditionRecord</a:t>
                      </a:r>
                      <a:endParaRPr lang="zh-TW" altLang="en-US" sz="1800" b="1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410773"/>
                  </a:ext>
                </a:extLst>
              </a:tr>
              <a:tr h="365865">
                <a:tc>
                  <a:txBody>
                    <a:bodyPr/>
                    <a:lstStyle/>
                    <a:p>
                      <a:r>
                        <a:rPr lang="en-US" altLang="zh-TW" b="1" dirty="0">
                          <a:solidFill>
                            <a:schemeClr val="tx1"/>
                          </a:solidFill>
                          <a:latin typeface="+mn-lt"/>
                          <a:cs typeface="Calibri" panose="020F0502020204030204" pitchFamily="34" charset="0"/>
                        </a:rPr>
                        <a:t>Name</a:t>
                      </a:r>
                      <a:endParaRPr lang="zh-TW" altLang="en-US" b="1" dirty="0">
                        <a:solidFill>
                          <a:schemeClr val="tx1"/>
                        </a:solidFill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b="1" dirty="0">
                        <a:solidFill>
                          <a:schemeClr val="tx1"/>
                        </a:solidFill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b="1" dirty="0" err="1">
                          <a:solidFill>
                            <a:schemeClr val="tx1"/>
                          </a:solidFill>
                          <a:latin typeface="+mn-lt"/>
                          <a:cs typeface="Calibri" panose="020F0502020204030204" pitchFamily="34" charset="0"/>
                        </a:rPr>
                        <a:t>DataType</a:t>
                      </a:r>
                      <a:endParaRPr lang="zh-TW" altLang="en-US" b="1" dirty="0">
                        <a:solidFill>
                          <a:schemeClr val="tx1"/>
                        </a:solidFill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6893194"/>
                  </a:ext>
                </a:extLst>
              </a:tr>
              <a:tr h="36586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+</a:t>
                      </a:r>
                      <a:r>
                        <a:rPr lang="zh-TW" altLang="en-US" sz="1800" b="1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altLang="zh-TW" sz="1800" b="1" kern="1200" dirty="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symptomItem</a:t>
                      </a:r>
                      <a:endParaRPr lang="en-US" altLang="zh-TW" sz="1800" b="1" kern="12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:</a:t>
                      </a:r>
                      <a:endParaRPr lang="zh-TW" altLang="en-US" sz="1800" b="1" kern="12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kern="1200" dirty="0">
                          <a:solidFill>
                            <a:srgbClr val="009999"/>
                          </a:solidFill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string</a:t>
                      </a:r>
                      <a:endParaRPr lang="zh-TW" altLang="en-US" sz="1800" b="1" kern="1200" dirty="0">
                        <a:solidFill>
                          <a:srgbClr val="009999"/>
                        </a:solidFill>
                        <a:latin typeface="+mn-lt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9818604"/>
                  </a:ext>
                </a:extLst>
              </a:tr>
              <a:tr h="3658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+</a:t>
                      </a:r>
                      <a:r>
                        <a:rPr lang="zh-TW" altLang="en-US" sz="1800" b="1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altLang="zh-TW" sz="1800" b="1" kern="1200" dirty="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diseaseHistory</a:t>
                      </a:r>
                      <a:endParaRPr lang="zh-TW" altLang="en-US" sz="1800" b="1" kern="12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B9BD5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Calibri" panose="020F0502020204030204" pitchFamily="34" charset="0"/>
                        </a:rPr>
                        <a:t>:</a:t>
                      </a:r>
                      <a:endParaRPr kumimoji="0" lang="zh-TW" alt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B9BD5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新細明體" panose="02020500000000000000" pitchFamily="18" charset="-12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kern="1200" dirty="0">
                          <a:solidFill>
                            <a:srgbClr val="009999"/>
                          </a:solidFill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number[]</a:t>
                      </a:r>
                      <a:endParaRPr lang="zh-TW" altLang="en-US" sz="1800" b="1" kern="1200" dirty="0">
                        <a:solidFill>
                          <a:srgbClr val="009999"/>
                        </a:solidFill>
                        <a:latin typeface="+mn-lt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4496030"/>
                  </a:ext>
                </a:extLst>
              </a:tr>
              <a:tr h="3658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+ </a:t>
                      </a:r>
                      <a:r>
                        <a:rPr lang="en-US" altLang="zh-TW" sz="1800" b="1" kern="1200" dirty="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recordSource</a:t>
                      </a:r>
                      <a:endParaRPr lang="zh-TW" altLang="en-US" sz="1800" b="1" kern="12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B9BD5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Calibri" panose="020F0502020204030204" pitchFamily="34" charset="0"/>
                        </a:rPr>
                        <a:t>:</a:t>
                      </a:r>
                      <a:endParaRPr kumimoji="0" lang="zh-TW" alt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B9BD5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新細明體" panose="02020500000000000000" pitchFamily="18" charset="-12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kern="1200" dirty="0">
                          <a:solidFill>
                            <a:srgbClr val="009999"/>
                          </a:solidFill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number</a:t>
                      </a:r>
                      <a:endParaRPr lang="zh-TW" altLang="en-US" sz="1800" b="1" kern="1200" dirty="0">
                        <a:solidFill>
                          <a:srgbClr val="009999"/>
                        </a:solidFill>
                        <a:latin typeface="+mn-lt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8513015"/>
                  </a:ext>
                </a:extLst>
              </a:tr>
              <a:tr h="3658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+</a:t>
                      </a:r>
                      <a:r>
                        <a:rPr lang="zh-TW" altLang="en-US" sz="1800" b="1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altLang="zh-TW" sz="1800" b="1" kern="1200" dirty="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allergyRecord</a:t>
                      </a:r>
                      <a:endParaRPr lang="en-US" altLang="zh-TW" sz="1800" b="1" kern="12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:</a:t>
                      </a:r>
                      <a:endParaRPr lang="zh-TW" altLang="en-US" sz="1800" b="1" kern="12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kern="1200" dirty="0">
                          <a:solidFill>
                            <a:srgbClr val="009999"/>
                          </a:solidFill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string</a:t>
                      </a:r>
                      <a:endParaRPr lang="zh-TW" altLang="en-US" b="1" dirty="0">
                        <a:solidFill>
                          <a:srgbClr val="009999"/>
                        </a:solidFill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0293355"/>
                  </a:ext>
                </a:extLst>
              </a:tr>
              <a:tr h="3658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+ </a:t>
                      </a:r>
                      <a:r>
                        <a:rPr lang="en-US" altLang="zh-TW" sz="1800" b="1" kern="1200" dirty="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isLaborInsurance</a:t>
                      </a:r>
                      <a:endParaRPr lang="zh-TW" altLang="en-US" sz="1800" b="1" kern="12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B9BD5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Calibri" panose="020F0502020204030204" pitchFamily="34" charset="0"/>
                        </a:rPr>
                        <a:t>:</a:t>
                      </a:r>
                      <a:endParaRPr kumimoji="0" lang="zh-TW" alt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B9BD5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新細明體" panose="02020500000000000000" pitchFamily="18" charset="-12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kern="1200" dirty="0" err="1">
                          <a:solidFill>
                            <a:srgbClr val="009999"/>
                          </a:solidFill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boolean</a:t>
                      </a:r>
                      <a:endParaRPr lang="zh-TW" altLang="en-US" sz="1800" b="1" kern="1200" dirty="0">
                        <a:solidFill>
                          <a:srgbClr val="009999"/>
                        </a:solidFill>
                        <a:latin typeface="+mn-lt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1769184"/>
                  </a:ext>
                </a:extLst>
              </a:tr>
              <a:tr h="3658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+ </a:t>
                      </a:r>
                      <a:r>
                        <a:rPr lang="en-US" altLang="zh-TW" sz="1800" b="1" kern="1200" dirty="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occupationHurt</a:t>
                      </a:r>
                      <a:endParaRPr lang="zh-TW" altLang="en-US" sz="1800" b="1" kern="12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B9BD5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Calibri" panose="020F0502020204030204" pitchFamily="34" charset="0"/>
                        </a:rPr>
                        <a:t>:</a:t>
                      </a:r>
                      <a:endParaRPr kumimoji="0" lang="zh-TW" alt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B9BD5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新細明體" panose="02020500000000000000" pitchFamily="18" charset="-12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kern="1200" dirty="0">
                          <a:solidFill>
                            <a:srgbClr val="009999"/>
                          </a:solidFill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number</a:t>
                      </a:r>
                      <a:endParaRPr lang="zh-TW" altLang="en-US" sz="1800" b="1" kern="1200" dirty="0">
                        <a:solidFill>
                          <a:srgbClr val="009999"/>
                        </a:solidFill>
                        <a:latin typeface="+mn-lt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9304606"/>
                  </a:ext>
                </a:extLst>
              </a:tr>
              <a:tr h="3658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+ </a:t>
                      </a:r>
                      <a:r>
                        <a:rPr lang="en-US" altLang="zh-TW" sz="1800" b="1" kern="1200" dirty="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threeDaysClinic</a:t>
                      </a:r>
                      <a:endParaRPr lang="zh-TW" altLang="en-US" sz="1800" b="1" kern="12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B9BD5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Calibri" panose="020F0502020204030204" pitchFamily="34" charset="0"/>
                        </a:rPr>
                        <a:t>:</a:t>
                      </a:r>
                      <a:endParaRPr kumimoji="0" lang="zh-TW" alt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B9BD5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新細明體" panose="02020500000000000000" pitchFamily="18" charset="-12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kern="1200" dirty="0">
                          <a:solidFill>
                            <a:srgbClr val="009999"/>
                          </a:solidFill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number</a:t>
                      </a:r>
                      <a:endParaRPr lang="zh-TW" altLang="en-US" sz="1800" b="1" kern="1200" dirty="0">
                        <a:solidFill>
                          <a:srgbClr val="009999"/>
                        </a:solidFill>
                        <a:latin typeface="+mn-lt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0599254"/>
                  </a:ext>
                </a:extLst>
              </a:tr>
              <a:tr h="24831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+ ambulance</a:t>
                      </a:r>
                      <a:endParaRPr lang="zh-TW" altLang="en-US" sz="1800" b="1" kern="12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B9BD5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Calibri" panose="020F0502020204030204" pitchFamily="34" charset="0"/>
                        </a:rPr>
                        <a:t>:</a:t>
                      </a:r>
                      <a:endParaRPr kumimoji="0" lang="zh-TW" alt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B9BD5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新細明體" panose="02020500000000000000" pitchFamily="18" charset="-12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kern="1200" dirty="0">
                          <a:solidFill>
                            <a:srgbClr val="009999"/>
                          </a:solidFill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number</a:t>
                      </a:r>
                      <a:endParaRPr lang="zh-TW" altLang="en-US" sz="1800" b="1" kern="1200" dirty="0">
                        <a:solidFill>
                          <a:srgbClr val="009999"/>
                        </a:solidFill>
                        <a:latin typeface="+mn-lt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4941294"/>
                  </a:ext>
                </a:extLst>
              </a:tr>
              <a:tr h="24831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+</a:t>
                      </a:r>
                      <a:r>
                        <a:rPr lang="zh-TW" altLang="en-US" sz="1800" b="1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altLang="zh-TW" sz="1800" b="1" kern="1200" dirty="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referralType</a:t>
                      </a:r>
                      <a:endParaRPr lang="zh-TW" altLang="en-US" sz="1800" b="1" kern="12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B9BD5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Calibri" panose="020F0502020204030204" pitchFamily="34" charset="0"/>
                        </a:rPr>
                        <a:t>:</a:t>
                      </a:r>
                      <a:r>
                        <a:rPr kumimoji="0" lang="zh-TW" alt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B9BD5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Calibri" panose="020F0502020204030204" pitchFamily="34" charset="0"/>
                        </a:rPr>
                        <a:t> 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kern="1200" dirty="0">
                          <a:solidFill>
                            <a:srgbClr val="009999"/>
                          </a:solidFill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number</a:t>
                      </a:r>
                      <a:endParaRPr lang="zh-TW" altLang="en-US" sz="1800" b="1" kern="1200" dirty="0">
                        <a:solidFill>
                          <a:srgbClr val="009999"/>
                        </a:solidFill>
                        <a:latin typeface="+mn-lt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1583912"/>
                  </a:ext>
                </a:extLst>
              </a:tr>
              <a:tr h="24831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+</a:t>
                      </a:r>
                      <a:r>
                        <a:rPr lang="zh-TW" altLang="en-US" sz="1800" b="1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altLang="zh-TW" sz="1800" b="1" kern="1200" dirty="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referralPosition</a:t>
                      </a:r>
                      <a:r>
                        <a:rPr lang="en-US" altLang="zh-TW" sz="1800" b="1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?</a:t>
                      </a:r>
                      <a:endParaRPr lang="zh-TW" altLang="en-US" sz="1800" b="1" kern="12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B9BD5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Calibri" panose="020F0502020204030204" pitchFamily="34" charset="0"/>
                        </a:rPr>
                        <a:t>:</a:t>
                      </a:r>
                      <a:endParaRPr kumimoji="0" lang="zh-TW" alt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B9BD5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新細明體" panose="02020500000000000000" pitchFamily="18" charset="-12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kern="1200" dirty="0">
                          <a:solidFill>
                            <a:srgbClr val="009999"/>
                          </a:solidFill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string</a:t>
                      </a:r>
                      <a:endParaRPr lang="zh-TW" altLang="en-US" sz="1800" b="1" kern="1200" dirty="0">
                        <a:solidFill>
                          <a:srgbClr val="009999"/>
                        </a:solidFill>
                        <a:latin typeface="+mn-lt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5110049"/>
                  </a:ext>
                </a:extLst>
              </a:tr>
              <a:tr h="24831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+ </a:t>
                      </a:r>
                      <a:r>
                        <a:rPr lang="en-US" altLang="zh-TW" sz="1800" b="1" kern="1200" dirty="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referralForm</a:t>
                      </a:r>
                      <a:endParaRPr lang="zh-TW" altLang="en-US" sz="1800" b="1" kern="12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B9BD5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Calibri" panose="020F0502020204030204" pitchFamily="34" charset="0"/>
                        </a:rPr>
                        <a:t>:</a:t>
                      </a:r>
                      <a:endParaRPr kumimoji="0" lang="zh-TW" alt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B9BD5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新細明體" panose="02020500000000000000" pitchFamily="18" charset="-12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kern="1200" dirty="0">
                          <a:solidFill>
                            <a:srgbClr val="009999"/>
                          </a:solidFill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number</a:t>
                      </a:r>
                      <a:endParaRPr lang="zh-TW" altLang="en-US" sz="1800" b="1" kern="1200" dirty="0">
                        <a:solidFill>
                          <a:srgbClr val="009999"/>
                        </a:solidFill>
                        <a:latin typeface="+mn-lt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8717125"/>
                  </a:ext>
                </a:extLst>
              </a:tr>
              <a:tr h="24831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+</a:t>
                      </a:r>
                      <a:r>
                        <a:rPr lang="zh-TW" altLang="en-US" sz="1800" b="1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altLang="zh-TW" sz="1800" b="1" kern="1200" dirty="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skinCondition</a:t>
                      </a:r>
                      <a:endParaRPr lang="zh-TW" altLang="en-US" sz="1800" b="1" kern="12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B9BD5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Calibri" panose="020F0502020204030204" pitchFamily="34" charset="0"/>
                        </a:rPr>
                        <a:t>:</a:t>
                      </a:r>
                      <a:endParaRPr kumimoji="0" lang="zh-TW" alt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B9BD5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新細明體" panose="02020500000000000000" pitchFamily="18" charset="-12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kern="1200" dirty="0">
                          <a:solidFill>
                            <a:srgbClr val="009999"/>
                          </a:solidFill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number</a:t>
                      </a:r>
                      <a:endParaRPr lang="zh-TW" altLang="en-US" sz="1800" b="1" kern="1200" dirty="0">
                        <a:solidFill>
                          <a:srgbClr val="009999"/>
                        </a:solidFill>
                        <a:latin typeface="+mn-lt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3517254"/>
                  </a:ext>
                </a:extLst>
              </a:tr>
              <a:tr h="24831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+</a:t>
                      </a:r>
                      <a:r>
                        <a:rPr lang="zh-TW" altLang="en-US" sz="1800" b="1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altLang="zh-TW" sz="1800" b="1" kern="1200" dirty="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limbCondition</a:t>
                      </a:r>
                      <a:endParaRPr lang="zh-TW" altLang="en-US" sz="1800" b="1" kern="12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B9BD5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Calibri" panose="020F0502020204030204" pitchFamily="34" charset="0"/>
                        </a:rPr>
                        <a:t>:</a:t>
                      </a:r>
                      <a:endParaRPr kumimoji="0" lang="zh-TW" alt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B9BD5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新細明體" panose="02020500000000000000" pitchFamily="18" charset="-12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kern="1200" dirty="0">
                          <a:solidFill>
                            <a:srgbClr val="009999"/>
                          </a:solidFill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number</a:t>
                      </a:r>
                      <a:endParaRPr lang="zh-TW" altLang="en-US" sz="1800" b="1" kern="1200" dirty="0">
                        <a:solidFill>
                          <a:srgbClr val="009999"/>
                        </a:solidFill>
                        <a:latin typeface="+mn-lt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5367881"/>
                  </a:ext>
                </a:extLst>
              </a:tr>
              <a:tr h="24831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+</a:t>
                      </a:r>
                      <a:r>
                        <a:rPr lang="zh-TW" altLang="en-US" sz="1800" b="1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altLang="zh-TW" sz="1800" b="1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consciousness</a:t>
                      </a:r>
                      <a:endParaRPr lang="zh-TW" altLang="en-US" sz="1800" b="1" kern="12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B9BD5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Calibri" panose="020F0502020204030204" pitchFamily="34" charset="0"/>
                        </a:rPr>
                        <a:t>:</a:t>
                      </a:r>
                      <a:endParaRPr kumimoji="0" lang="zh-TW" alt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B9BD5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新細明體" panose="02020500000000000000" pitchFamily="18" charset="-12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kern="1200" dirty="0">
                          <a:solidFill>
                            <a:srgbClr val="009999"/>
                          </a:solidFill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number</a:t>
                      </a:r>
                      <a:endParaRPr lang="zh-TW" altLang="en-US" sz="1800" b="1" kern="1200" dirty="0">
                        <a:solidFill>
                          <a:srgbClr val="009999"/>
                        </a:solidFill>
                        <a:latin typeface="+mn-lt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4257450"/>
                  </a:ext>
                </a:extLst>
              </a:tr>
            </a:tbl>
          </a:graphicData>
        </a:graphic>
      </p:graphicFrame>
      <p:graphicFrame>
        <p:nvGraphicFramePr>
          <p:cNvPr id="15" name="表格 14">
            <a:extLst>
              <a:ext uri="{FF2B5EF4-FFF2-40B4-BE49-F238E27FC236}">
                <a16:creationId xmlns:a16="http://schemas.microsoft.com/office/drawing/2014/main" id="{90CC9EBB-4D8A-4340-B104-C6DF22BA74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2273313"/>
              </p:ext>
            </p:extLst>
          </p:nvPr>
        </p:nvGraphicFramePr>
        <p:xfrm>
          <a:off x="6339840" y="959856"/>
          <a:ext cx="4155301" cy="402441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26920">
                  <a:extLst>
                    <a:ext uri="{9D8B030D-6E8A-4147-A177-3AD203B41FA5}">
                      <a16:colId xmlns:a16="http://schemas.microsoft.com/office/drawing/2014/main" val="2909919024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318787779"/>
                    </a:ext>
                  </a:extLst>
                </a:gridCol>
                <a:gridCol w="1823581">
                  <a:extLst>
                    <a:ext uri="{9D8B030D-6E8A-4147-A177-3AD203B41FA5}">
                      <a16:colId xmlns:a16="http://schemas.microsoft.com/office/drawing/2014/main" val="2539695451"/>
                    </a:ext>
                  </a:extLst>
                </a:gridCol>
              </a:tblGrid>
              <a:tr h="291216">
                <a:tc gridSpan="3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800" b="1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PatientConditionRecord</a:t>
                      </a:r>
                      <a:endParaRPr lang="zh-TW" altLang="en-US" sz="1800" b="1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410773"/>
                  </a:ext>
                </a:extLst>
              </a:tr>
              <a:tr h="365865">
                <a:tc>
                  <a:txBody>
                    <a:bodyPr/>
                    <a:lstStyle/>
                    <a:p>
                      <a:r>
                        <a:rPr lang="en-US" altLang="zh-TW" b="1" dirty="0">
                          <a:solidFill>
                            <a:schemeClr val="tx1"/>
                          </a:solidFill>
                          <a:latin typeface="+mn-lt"/>
                          <a:cs typeface="Calibri" panose="020F0502020204030204" pitchFamily="34" charset="0"/>
                        </a:rPr>
                        <a:t>Name</a:t>
                      </a:r>
                      <a:endParaRPr lang="zh-TW" altLang="en-US" b="1" dirty="0">
                        <a:solidFill>
                          <a:schemeClr val="tx1"/>
                        </a:solidFill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b="1" dirty="0">
                        <a:solidFill>
                          <a:schemeClr val="tx1"/>
                        </a:solidFill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b="1" dirty="0" err="1">
                          <a:solidFill>
                            <a:schemeClr val="tx1"/>
                          </a:solidFill>
                          <a:latin typeface="+mn-lt"/>
                          <a:cs typeface="Calibri" panose="020F0502020204030204" pitchFamily="34" charset="0"/>
                        </a:rPr>
                        <a:t>DataType</a:t>
                      </a:r>
                      <a:endParaRPr lang="zh-TW" altLang="en-US" b="1" dirty="0">
                        <a:solidFill>
                          <a:schemeClr val="tx1"/>
                        </a:solidFill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6893194"/>
                  </a:ext>
                </a:extLst>
              </a:tr>
              <a:tr h="36586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+</a:t>
                      </a:r>
                      <a:r>
                        <a:rPr lang="zh-TW" altLang="en-US" sz="1800" b="1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altLang="zh-TW" sz="1800" b="1" kern="1200" dirty="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arrivalWay</a:t>
                      </a:r>
                      <a:endParaRPr lang="zh-TW" altLang="en-US" sz="1800" b="1" kern="12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B9BD5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Calibri" panose="020F0502020204030204" pitchFamily="34" charset="0"/>
                        </a:rPr>
                        <a:t>:</a:t>
                      </a:r>
                      <a:endParaRPr kumimoji="0" lang="zh-TW" alt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B9BD5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新細明體" panose="02020500000000000000" pitchFamily="18" charset="-12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kern="1200" dirty="0">
                          <a:solidFill>
                            <a:srgbClr val="009999"/>
                          </a:solidFill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number</a:t>
                      </a:r>
                      <a:endParaRPr lang="zh-TW" altLang="en-US" sz="1800" b="1" kern="1200" dirty="0">
                        <a:solidFill>
                          <a:srgbClr val="009999"/>
                        </a:solidFill>
                        <a:latin typeface="+mn-lt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1873973"/>
                  </a:ext>
                </a:extLst>
              </a:tr>
              <a:tr h="36586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+</a:t>
                      </a:r>
                      <a:r>
                        <a:rPr lang="zh-TW" altLang="en-US" sz="1800" b="1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altLang="zh-TW" sz="1800" b="1" kern="1200" dirty="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activityMethod</a:t>
                      </a:r>
                      <a:endParaRPr lang="zh-TW" altLang="en-US" sz="1800" b="1" kern="12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B9BD5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Calibri" panose="020F0502020204030204" pitchFamily="34" charset="0"/>
                        </a:rPr>
                        <a:t>:</a:t>
                      </a:r>
                      <a:endParaRPr kumimoji="0" lang="zh-TW" alt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B9BD5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新細明體" panose="02020500000000000000" pitchFamily="18" charset="-12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kern="1200" dirty="0">
                          <a:solidFill>
                            <a:srgbClr val="009999"/>
                          </a:solidFill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number</a:t>
                      </a:r>
                      <a:endParaRPr lang="zh-TW" altLang="en-US" sz="1800" b="1" kern="1200" dirty="0">
                        <a:solidFill>
                          <a:srgbClr val="009999"/>
                        </a:solidFill>
                        <a:latin typeface="+mn-lt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6929018"/>
                  </a:ext>
                </a:extLst>
              </a:tr>
              <a:tr h="36586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+</a:t>
                      </a:r>
                      <a:r>
                        <a:rPr lang="zh-TW" altLang="en-US" sz="1800" b="1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altLang="zh-TW" sz="1800" b="1" kern="1200" dirty="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companyPeople</a:t>
                      </a:r>
                      <a:endParaRPr lang="zh-TW" altLang="en-US" sz="1800" b="1" kern="12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B9BD5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Calibri" panose="020F0502020204030204" pitchFamily="34" charset="0"/>
                        </a:rPr>
                        <a:t>:</a:t>
                      </a:r>
                      <a:endParaRPr kumimoji="0" lang="zh-TW" alt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B9BD5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新細明體" panose="02020500000000000000" pitchFamily="18" charset="-12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kern="1200" dirty="0">
                          <a:solidFill>
                            <a:srgbClr val="009999"/>
                          </a:solidFill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number[]</a:t>
                      </a:r>
                      <a:endParaRPr lang="zh-TW" altLang="en-US" sz="1800" b="1" kern="1200" dirty="0">
                        <a:solidFill>
                          <a:srgbClr val="009999"/>
                        </a:solidFill>
                        <a:latin typeface="+mn-lt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0931317"/>
                  </a:ext>
                </a:extLst>
              </a:tr>
              <a:tr h="3658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+ </a:t>
                      </a:r>
                      <a:r>
                        <a:rPr lang="en-US" altLang="zh-TW" sz="1800" b="1" kern="1200" dirty="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acuteDisease</a:t>
                      </a:r>
                      <a:endParaRPr lang="zh-TW" altLang="en-US" sz="1800" b="1" kern="12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:</a:t>
                      </a:r>
                      <a:endParaRPr lang="zh-TW" altLang="en-US" sz="1800" b="1" kern="12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kern="1200" dirty="0">
                          <a:solidFill>
                            <a:srgbClr val="009999"/>
                          </a:solidFill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number</a:t>
                      </a:r>
                      <a:endParaRPr lang="zh-TW" altLang="en-US" sz="1800" b="1" kern="1200" dirty="0">
                        <a:solidFill>
                          <a:srgbClr val="009999"/>
                        </a:solidFill>
                        <a:latin typeface="+mn-lt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9818604"/>
                  </a:ext>
                </a:extLst>
              </a:tr>
              <a:tr h="3658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+ </a:t>
                      </a:r>
                      <a:r>
                        <a:rPr lang="en-US" altLang="zh-TW" sz="1800" b="1" kern="1200" dirty="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cvaTime</a:t>
                      </a:r>
                      <a:endParaRPr lang="zh-TW" altLang="en-US" sz="1800" b="1" kern="12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B9BD5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Calibri" panose="020F0502020204030204" pitchFamily="34" charset="0"/>
                        </a:rPr>
                        <a:t>:</a:t>
                      </a:r>
                      <a:endParaRPr kumimoji="0" lang="zh-TW" alt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B9BD5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新細明體" panose="02020500000000000000" pitchFamily="18" charset="-12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kern="1200">
                          <a:solidFill>
                            <a:srgbClr val="009999"/>
                          </a:solidFill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Date</a:t>
                      </a:r>
                      <a:endParaRPr lang="zh-TW" altLang="en-US" sz="1800" b="1" kern="1200" dirty="0">
                        <a:solidFill>
                          <a:srgbClr val="009999"/>
                        </a:solidFill>
                        <a:latin typeface="+mn-lt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4496030"/>
                  </a:ext>
                </a:extLst>
              </a:tr>
              <a:tr h="3658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+ </a:t>
                      </a:r>
                      <a:r>
                        <a:rPr lang="en-US" altLang="zh-TW" sz="1800" b="1" kern="1200" dirty="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hight</a:t>
                      </a:r>
                      <a:endParaRPr lang="zh-TW" altLang="en-US" sz="1800" b="1" kern="12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B9BD5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Calibri" panose="020F0502020204030204" pitchFamily="34" charset="0"/>
                        </a:rPr>
                        <a:t>:</a:t>
                      </a:r>
                      <a:endParaRPr kumimoji="0" lang="zh-TW" alt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B9BD5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新細明體" panose="02020500000000000000" pitchFamily="18" charset="-12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kern="1200" dirty="0">
                          <a:solidFill>
                            <a:srgbClr val="009999"/>
                          </a:solidFill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number</a:t>
                      </a:r>
                      <a:endParaRPr lang="zh-TW" altLang="en-US" sz="1800" b="1" kern="1200" dirty="0">
                        <a:solidFill>
                          <a:srgbClr val="009999"/>
                        </a:solidFill>
                        <a:latin typeface="+mn-lt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4869686"/>
                  </a:ext>
                </a:extLst>
              </a:tr>
              <a:tr h="3658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+ weight</a:t>
                      </a:r>
                      <a:endParaRPr lang="zh-TW" altLang="en-US" sz="1800" b="1" kern="12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B9BD5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Calibri" panose="020F0502020204030204" pitchFamily="34" charset="0"/>
                        </a:rPr>
                        <a:t>:</a:t>
                      </a:r>
                      <a:endParaRPr kumimoji="0" lang="zh-TW" alt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B9BD5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新細明體" panose="02020500000000000000" pitchFamily="18" charset="-12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kern="1200" dirty="0">
                          <a:solidFill>
                            <a:srgbClr val="009999"/>
                          </a:solidFill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number</a:t>
                      </a:r>
                      <a:endParaRPr lang="zh-TW" altLang="en-US" sz="1800" b="1" kern="1200" dirty="0">
                        <a:solidFill>
                          <a:srgbClr val="009999"/>
                        </a:solidFill>
                        <a:latin typeface="+mn-lt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342045"/>
                  </a:ext>
                </a:extLst>
              </a:tr>
              <a:tr h="3658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+ </a:t>
                      </a:r>
                      <a:r>
                        <a:rPr lang="en-US" altLang="zh-TW" sz="1800" b="1" kern="1200" dirty="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isFirstVisit</a:t>
                      </a:r>
                      <a:endParaRPr lang="zh-TW" altLang="en-US" sz="1800" b="1" kern="12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B9BD5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Calibri" panose="020F0502020204030204" pitchFamily="34" charset="0"/>
                        </a:rPr>
                        <a:t>:</a:t>
                      </a:r>
                      <a:endParaRPr kumimoji="0" lang="zh-TW" alt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B9BD5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新細明體" panose="02020500000000000000" pitchFamily="18" charset="-12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kern="1200" dirty="0" err="1">
                          <a:solidFill>
                            <a:srgbClr val="009999"/>
                          </a:solidFill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boolean</a:t>
                      </a:r>
                      <a:endParaRPr lang="zh-TW" altLang="en-US" sz="1800" b="1" kern="1200" dirty="0">
                        <a:solidFill>
                          <a:srgbClr val="009999"/>
                        </a:solidFill>
                        <a:latin typeface="+mn-lt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0685388"/>
                  </a:ext>
                </a:extLst>
              </a:tr>
              <a:tr h="3658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+ </a:t>
                      </a:r>
                      <a:r>
                        <a:rPr lang="en-US" altLang="zh-TW" sz="1800" b="1" kern="1200" dirty="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visitTime</a:t>
                      </a:r>
                      <a:endParaRPr lang="zh-TW" altLang="en-US" sz="1800" b="1" kern="12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B9BD5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Calibri" panose="020F0502020204030204" pitchFamily="34" charset="0"/>
                        </a:rPr>
                        <a:t>:</a:t>
                      </a:r>
                      <a:endParaRPr kumimoji="0" lang="zh-TW" alt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B9BD5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新細明體" panose="02020500000000000000" pitchFamily="18" charset="-12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kern="1200" dirty="0">
                          <a:solidFill>
                            <a:srgbClr val="009999"/>
                          </a:solidFill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Date</a:t>
                      </a:r>
                      <a:endParaRPr lang="zh-TW" altLang="en-US" sz="1800" b="1" kern="1200" dirty="0">
                        <a:solidFill>
                          <a:srgbClr val="009999"/>
                        </a:solidFill>
                        <a:latin typeface="+mn-lt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17823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821950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FA27C32-E3BD-445F-A9A5-D36051417E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dirty="0"/>
              <a:t>2.</a:t>
            </a:r>
            <a:r>
              <a:rPr lang="zh-TW" altLang="en-US" b="1" dirty="0"/>
              <a:t> </a:t>
            </a:r>
            <a:r>
              <a:rPr lang="en-US" altLang="zh-TW" b="1" dirty="0" err="1"/>
              <a:t>ViewModel</a:t>
            </a:r>
            <a:r>
              <a:rPr lang="zh-TW" altLang="en-US" b="1" dirty="0"/>
              <a:t> </a:t>
            </a:r>
            <a:r>
              <a:rPr lang="en-US" altLang="zh-TW" b="1" dirty="0"/>
              <a:t>(6/8)</a:t>
            </a:r>
            <a:endParaRPr lang="zh-TW" altLang="en-US" dirty="0"/>
          </a:p>
        </p:txBody>
      </p:sp>
      <p:graphicFrame>
        <p:nvGraphicFramePr>
          <p:cNvPr id="12" name="表格 11">
            <a:extLst>
              <a:ext uri="{FF2B5EF4-FFF2-40B4-BE49-F238E27FC236}">
                <a16:creationId xmlns:a16="http://schemas.microsoft.com/office/drawing/2014/main" id="{45E2FB74-FE4B-4F52-A0C3-D7A677A387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0847765"/>
              </p:ext>
            </p:extLst>
          </p:nvPr>
        </p:nvGraphicFramePr>
        <p:xfrm>
          <a:off x="6096000" y="1329931"/>
          <a:ext cx="4149851" cy="4755615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54677">
                  <a:extLst>
                    <a:ext uri="{9D8B030D-6E8A-4147-A177-3AD203B41FA5}">
                      <a16:colId xmlns:a16="http://schemas.microsoft.com/office/drawing/2014/main" val="2909919024"/>
                    </a:ext>
                  </a:extLst>
                </a:gridCol>
                <a:gridCol w="234747">
                  <a:extLst>
                    <a:ext uri="{9D8B030D-6E8A-4147-A177-3AD203B41FA5}">
                      <a16:colId xmlns:a16="http://schemas.microsoft.com/office/drawing/2014/main" val="2318787779"/>
                    </a:ext>
                  </a:extLst>
                </a:gridCol>
                <a:gridCol w="1860427">
                  <a:extLst>
                    <a:ext uri="{9D8B030D-6E8A-4147-A177-3AD203B41FA5}">
                      <a16:colId xmlns:a16="http://schemas.microsoft.com/office/drawing/2014/main" val="2539695451"/>
                    </a:ext>
                  </a:extLst>
                </a:gridCol>
              </a:tblGrid>
              <a:tr h="291216">
                <a:tc gridSpan="3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800" b="1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ICCardInfo</a:t>
                      </a:r>
                      <a:endParaRPr lang="zh-TW" altLang="en-US" sz="1800" b="1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410773"/>
                  </a:ext>
                </a:extLst>
              </a:tr>
              <a:tr h="365865">
                <a:tc>
                  <a:txBody>
                    <a:bodyPr/>
                    <a:lstStyle/>
                    <a:p>
                      <a:r>
                        <a:rPr lang="en-US" altLang="zh-TW" b="1" dirty="0">
                          <a:solidFill>
                            <a:schemeClr val="tx1"/>
                          </a:solidFill>
                          <a:latin typeface="+mn-lt"/>
                          <a:cs typeface="Calibri" panose="020F0502020204030204" pitchFamily="34" charset="0"/>
                        </a:rPr>
                        <a:t>Name</a:t>
                      </a:r>
                      <a:endParaRPr lang="zh-TW" altLang="en-US" b="1" dirty="0">
                        <a:solidFill>
                          <a:schemeClr val="tx1"/>
                        </a:solidFill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b="1" dirty="0">
                        <a:solidFill>
                          <a:schemeClr val="tx1"/>
                        </a:solidFill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b="1" dirty="0" err="1">
                          <a:solidFill>
                            <a:schemeClr val="tx1"/>
                          </a:solidFill>
                          <a:latin typeface="+mn-lt"/>
                          <a:cs typeface="Calibri" panose="020F0502020204030204" pitchFamily="34" charset="0"/>
                        </a:rPr>
                        <a:t>DataType</a:t>
                      </a:r>
                      <a:endParaRPr lang="zh-TW" altLang="en-US" b="1" dirty="0">
                        <a:solidFill>
                          <a:schemeClr val="tx1"/>
                        </a:solidFill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6893194"/>
                  </a:ext>
                </a:extLst>
              </a:tr>
              <a:tr h="3658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+ </a:t>
                      </a:r>
                      <a:r>
                        <a:rPr lang="en-US" altLang="zh-TW" sz="1800" b="1" kern="1200" dirty="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cardNo</a:t>
                      </a:r>
                      <a:endParaRPr lang="zh-TW" altLang="en-US" sz="1800" b="1" kern="12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:</a:t>
                      </a:r>
                      <a:endParaRPr lang="zh-TW" altLang="en-US" sz="1800" b="1" kern="12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kern="1200" dirty="0">
                          <a:solidFill>
                            <a:srgbClr val="009999"/>
                          </a:solidFill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number</a:t>
                      </a:r>
                      <a:endParaRPr lang="zh-TW" altLang="en-US" sz="1800" b="1" kern="1200" dirty="0">
                        <a:solidFill>
                          <a:srgbClr val="009999"/>
                        </a:solidFill>
                        <a:latin typeface="+mn-lt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9818604"/>
                  </a:ext>
                </a:extLst>
              </a:tr>
              <a:tr h="3658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+</a:t>
                      </a:r>
                      <a:r>
                        <a:rPr lang="zh-TW" altLang="en-US" sz="1800" b="1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altLang="zh-TW" sz="1800" b="1" kern="1200" dirty="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patientName</a:t>
                      </a:r>
                      <a:endParaRPr lang="zh-TW" altLang="en-US" sz="1800" b="1" kern="12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B9BD5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Calibri" panose="020F0502020204030204" pitchFamily="34" charset="0"/>
                        </a:rPr>
                        <a:t>:</a:t>
                      </a:r>
                      <a:endParaRPr kumimoji="0" lang="zh-TW" alt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B9BD5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新細明體" panose="02020500000000000000" pitchFamily="18" charset="-12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kern="1200" dirty="0">
                          <a:solidFill>
                            <a:srgbClr val="009999"/>
                          </a:solidFill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string</a:t>
                      </a:r>
                      <a:endParaRPr lang="zh-TW" altLang="en-US" sz="1800" b="1" kern="1200" dirty="0">
                        <a:solidFill>
                          <a:srgbClr val="009999"/>
                        </a:solidFill>
                        <a:latin typeface="+mn-lt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4496030"/>
                  </a:ext>
                </a:extLst>
              </a:tr>
              <a:tr h="3658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+ </a:t>
                      </a:r>
                      <a:r>
                        <a:rPr lang="en-US" altLang="zh-TW" sz="1800" b="1" kern="1200" dirty="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idNo</a:t>
                      </a:r>
                      <a:endParaRPr lang="zh-TW" altLang="en-US" sz="1800" b="1" kern="12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B9BD5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Calibri" panose="020F0502020204030204" pitchFamily="34" charset="0"/>
                        </a:rPr>
                        <a:t>:</a:t>
                      </a:r>
                      <a:endParaRPr kumimoji="0" lang="zh-TW" alt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B9BD5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新細明體" panose="02020500000000000000" pitchFamily="18" charset="-12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kern="1200" dirty="0">
                          <a:solidFill>
                            <a:srgbClr val="009999"/>
                          </a:solidFill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string</a:t>
                      </a:r>
                      <a:endParaRPr lang="zh-TW" altLang="en-US" sz="1800" b="1" kern="1200" dirty="0">
                        <a:solidFill>
                          <a:srgbClr val="009999"/>
                        </a:solidFill>
                        <a:latin typeface="+mn-lt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8513015"/>
                  </a:ext>
                </a:extLst>
              </a:tr>
              <a:tr h="3658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+ </a:t>
                      </a:r>
                      <a:r>
                        <a:rPr lang="en-US" altLang="zh-TW" sz="1800" b="1" kern="1200" dirty="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cardDay</a:t>
                      </a:r>
                      <a:endParaRPr lang="en-US" altLang="zh-TW" sz="1800" b="1" kern="12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:</a:t>
                      </a:r>
                      <a:endParaRPr lang="zh-TW" altLang="en-US" sz="1800" b="1" kern="12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kern="1200" dirty="0">
                          <a:solidFill>
                            <a:srgbClr val="009999"/>
                          </a:solidFill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string</a:t>
                      </a:r>
                      <a:endParaRPr lang="zh-TW" altLang="en-US" b="1" dirty="0">
                        <a:solidFill>
                          <a:srgbClr val="009999"/>
                        </a:solidFill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0293355"/>
                  </a:ext>
                </a:extLst>
              </a:tr>
              <a:tr h="3658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+ </a:t>
                      </a:r>
                      <a:r>
                        <a:rPr lang="en-US" altLang="zh-TW" sz="1800" b="1" kern="1200" dirty="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logoutRemark</a:t>
                      </a:r>
                      <a:endParaRPr lang="zh-TW" altLang="en-US" sz="1800" b="1" kern="12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B9BD5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Calibri" panose="020F0502020204030204" pitchFamily="34" charset="0"/>
                        </a:rPr>
                        <a:t>:</a:t>
                      </a:r>
                      <a:endParaRPr kumimoji="0" lang="zh-TW" alt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B9BD5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新細明體" panose="02020500000000000000" pitchFamily="18" charset="-12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kern="1200" dirty="0">
                          <a:solidFill>
                            <a:srgbClr val="009999"/>
                          </a:solidFill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number</a:t>
                      </a:r>
                      <a:endParaRPr lang="zh-TW" altLang="en-US" sz="1800" b="1" kern="1200" dirty="0">
                        <a:solidFill>
                          <a:srgbClr val="009999"/>
                        </a:solidFill>
                        <a:latin typeface="+mn-lt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1769184"/>
                  </a:ext>
                </a:extLst>
              </a:tr>
              <a:tr h="3658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+ </a:t>
                      </a:r>
                      <a:r>
                        <a:rPr lang="en-US" altLang="zh-TW" sz="1800" b="1" kern="1200" dirty="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insurerCode</a:t>
                      </a:r>
                      <a:endParaRPr lang="zh-TW" altLang="en-US" sz="1800" b="1" kern="12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B9BD5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Calibri" panose="020F0502020204030204" pitchFamily="34" charset="0"/>
                        </a:rPr>
                        <a:t>:</a:t>
                      </a:r>
                      <a:endParaRPr kumimoji="0" lang="zh-TW" alt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B9BD5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新細明體" panose="02020500000000000000" pitchFamily="18" charset="-12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kern="1200" dirty="0">
                          <a:solidFill>
                            <a:srgbClr val="009999"/>
                          </a:solidFill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number</a:t>
                      </a:r>
                      <a:endParaRPr lang="zh-TW" altLang="en-US" sz="1800" b="1" kern="1200" dirty="0">
                        <a:solidFill>
                          <a:srgbClr val="009999"/>
                        </a:solidFill>
                        <a:latin typeface="+mn-lt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0599254"/>
                  </a:ext>
                </a:extLst>
              </a:tr>
              <a:tr h="24831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+ </a:t>
                      </a:r>
                      <a:r>
                        <a:rPr lang="en-US" altLang="zh-TW" sz="1800" b="1" kern="1200" dirty="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identityRemark</a:t>
                      </a:r>
                      <a:endParaRPr lang="zh-TW" altLang="en-US" sz="1800" b="1" kern="12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B9BD5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Calibri" panose="020F0502020204030204" pitchFamily="34" charset="0"/>
                        </a:rPr>
                        <a:t>:</a:t>
                      </a:r>
                      <a:endParaRPr kumimoji="0" lang="zh-TW" alt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B9BD5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新細明體" panose="02020500000000000000" pitchFamily="18" charset="-12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kern="1200" dirty="0">
                          <a:solidFill>
                            <a:srgbClr val="009999"/>
                          </a:solidFill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string</a:t>
                      </a:r>
                      <a:endParaRPr lang="zh-TW" altLang="en-US" sz="1800" b="1" kern="1200" dirty="0">
                        <a:solidFill>
                          <a:srgbClr val="009999"/>
                        </a:solidFill>
                        <a:latin typeface="+mn-lt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4941294"/>
                  </a:ext>
                </a:extLst>
              </a:tr>
              <a:tr h="24831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+ </a:t>
                      </a:r>
                      <a:r>
                        <a:rPr lang="en-US" altLang="zh-TW" sz="1800" b="1" kern="1200" dirty="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validityPeriod</a:t>
                      </a:r>
                      <a:endParaRPr lang="zh-TW" altLang="en-US" sz="1800" b="1" kern="12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B9BD5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Calibri" panose="020F0502020204030204" pitchFamily="34" charset="0"/>
                        </a:rPr>
                        <a:t>:</a:t>
                      </a:r>
                      <a:endParaRPr kumimoji="0" lang="zh-TW" alt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B9BD5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新細明體" panose="02020500000000000000" pitchFamily="18" charset="-12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kern="1200" dirty="0">
                          <a:solidFill>
                            <a:srgbClr val="009999"/>
                          </a:solidFill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string</a:t>
                      </a:r>
                      <a:endParaRPr lang="zh-TW" altLang="en-US" sz="1800" b="1" kern="1200" dirty="0">
                        <a:solidFill>
                          <a:srgbClr val="009999"/>
                        </a:solidFill>
                        <a:latin typeface="+mn-lt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5962861"/>
                  </a:ext>
                </a:extLst>
              </a:tr>
              <a:tr h="24831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+ </a:t>
                      </a:r>
                      <a:r>
                        <a:rPr lang="en-US" altLang="zh-TW" sz="1800" b="1" kern="1200" dirty="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availableCount</a:t>
                      </a:r>
                      <a:endParaRPr lang="zh-TW" altLang="en-US" sz="1800" b="1" kern="12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B9BD5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Calibri" panose="020F0502020204030204" pitchFamily="34" charset="0"/>
                        </a:rPr>
                        <a:t>:</a:t>
                      </a:r>
                      <a:endParaRPr kumimoji="0" lang="zh-TW" alt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B9BD5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新細明體" panose="02020500000000000000" pitchFamily="18" charset="-12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kern="1200" dirty="0">
                          <a:solidFill>
                            <a:srgbClr val="009999"/>
                          </a:solidFill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number</a:t>
                      </a:r>
                      <a:endParaRPr lang="zh-TW" altLang="en-US" sz="1800" b="1" kern="1200" dirty="0">
                        <a:solidFill>
                          <a:srgbClr val="009999"/>
                        </a:solidFill>
                        <a:latin typeface="+mn-lt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9860002"/>
                  </a:ext>
                </a:extLst>
              </a:tr>
              <a:tr h="24831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+ </a:t>
                      </a:r>
                      <a:r>
                        <a:rPr lang="en-US" altLang="zh-TW" sz="1800" b="1" kern="1200" dirty="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newbornBirth</a:t>
                      </a:r>
                      <a:endParaRPr lang="zh-TW" altLang="en-US" sz="1800" b="1" kern="12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B9BD5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Calibri" panose="020F0502020204030204" pitchFamily="34" charset="0"/>
                        </a:rPr>
                        <a:t>:</a:t>
                      </a:r>
                      <a:endParaRPr kumimoji="0" lang="zh-TW" alt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B9BD5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新細明體" panose="02020500000000000000" pitchFamily="18" charset="-12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kern="1200" dirty="0">
                          <a:solidFill>
                            <a:srgbClr val="009999"/>
                          </a:solidFill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string</a:t>
                      </a:r>
                      <a:endParaRPr lang="zh-TW" altLang="en-US" sz="1800" b="1" kern="1200" dirty="0">
                        <a:solidFill>
                          <a:srgbClr val="009999"/>
                        </a:solidFill>
                        <a:latin typeface="+mn-lt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1896703"/>
                  </a:ext>
                </a:extLst>
              </a:tr>
              <a:tr h="24831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+ </a:t>
                      </a:r>
                      <a:r>
                        <a:rPr lang="en-US" altLang="zh-TW" sz="1800" b="1" kern="1200" dirty="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newbornRemark</a:t>
                      </a:r>
                      <a:endParaRPr lang="zh-TW" altLang="en-US" sz="1800" b="1" kern="12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B9BD5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Calibri" panose="020F0502020204030204" pitchFamily="34" charset="0"/>
                        </a:rPr>
                        <a:t>:</a:t>
                      </a:r>
                      <a:endParaRPr kumimoji="0" lang="zh-TW" alt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B9BD5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新細明體" panose="02020500000000000000" pitchFamily="18" charset="-12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kern="1200" dirty="0">
                          <a:solidFill>
                            <a:srgbClr val="009999"/>
                          </a:solidFill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number</a:t>
                      </a:r>
                      <a:endParaRPr lang="zh-TW" altLang="en-US" sz="1800" b="1" kern="1200" dirty="0">
                        <a:solidFill>
                          <a:srgbClr val="009999"/>
                        </a:solidFill>
                        <a:latin typeface="+mn-lt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0037602"/>
                  </a:ext>
                </a:extLst>
              </a:tr>
            </a:tbl>
          </a:graphicData>
        </a:graphic>
      </p:graphicFrame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2563F2E8-FAC3-42B2-AE87-7CBBC856F8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8484427"/>
              </p:ext>
            </p:extLst>
          </p:nvPr>
        </p:nvGraphicFramePr>
        <p:xfrm>
          <a:off x="1435715" y="1334437"/>
          <a:ext cx="4149851" cy="182922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54677">
                  <a:extLst>
                    <a:ext uri="{9D8B030D-6E8A-4147-A177-3AD203B41FA5}">
                      <a16:colId xmlns:a16="http://schemas.microsoft.com/office/drawing/2014/main" val="2909919024"/>
                    </a:ext>
                  </a:extLst>
                </a:gridCol>
                <a:gridCol w="234747">
                  <a:extLst>
                    <a:ext uri="{9D8B030D-6E8A-4147-A177-3AD203B41FA5}">
                      <a16:colId xmlns:a16="http://schemas.microsoft.com/office/drawing/2014/main" val="2318787779"/>
                    </a:ext>
                  </a:extLst>
                </a:gridCol>
                <a:gridCol w="1860427">
                  <a:extLst>
                    <a:ext uri="{9D8B030D-6E8A-4147-A177-3AD203B41FA5}">
                      <a16:colId xmlns:a16="http://schemas.microsoft.com/office/drawing/2014/main" val="2539695451"/>
                    </a:ext>
                  </a:extLst>
                </a:gridCol>
              </a:tblGrid>
              <a:tr h="291216">
                <a:tc gridSpan="3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800" b="1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KidCaseHistoryList</a:t>
                      </a:r>
                      <a:endParaRPr lang="zh-TW" altLang="en-US" sz="1800" b="1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410773"/>
                  </a:ext>
                </a:extLst>
              </a:tr>
              <a:tr h="365865">
                <a:tc>
                  <a:txBody>
                    <a:bodyPr/>
                    <a:lstStyle/>
                    <a:p>
                      <a:r>
                        <a:rPr lang="en-US" altLang="zh-TW" b="1" dirty="0">
                          <a:solidFill>
                            <a:schemeClr val="tx1"/>
                          </a:solidFill>
                          <a:latin typeface="+mn-lt"/>
                          <a:cs typeface="Calibri" panose="020F0502020204030204" pitchFamily="34" charset="0"/>
                        </a:rPr>
                        <a:t>Name</a:t>
                      </a:r>
                      <a:endParaRPr lang="zh-TW" altLang="en-US" b="1" dirty="0">
                        <a:solidFill>
                          <a:schemeClr val="tx1"/>
                        </a:solidFill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b="1" dirty="0">
                        <a:solidFill>
                          <a:schemeClr val="tx1"/>
                        </a:solidFill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b="1" dirty="0" err="1">
                          <a:solidFill>
                            <a:schemeClr val="tx1"/>
                          </a:solidFill>
                          <a:latin typeface="+mn-lt"/>
                          <a:cs typeface="Calibri" panose="020F0502020204030204" pitchFamily="34" charset="0"/>
                        </a:rPr>
                        <a:t>DataType</a:t>
                      </a:r>
                      <a:endParaRPr lang="zh-TW" altLang="en-US" b="1" dirty="0">
                        <a:solidFill>
                          <a:schemeClr val="tx1"/>
                        </a:solidFill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6893194"/>
                  </a:ext>
                </a:extLst>
              </a:tr>
              <a:tr h="3658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+ </a:t>
                      </a:r>
                      <a:r>
                        <a:rPr lang="en-US" altLang="zh-TW" sz="1800" b="1" kern="1200" dirty="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patientNo</a:t>
                      </a:r>
                      <a:endParaRPr lang="zh-TW" altLang="en-US" sz="1800" b="1" kern="12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:</a:t>
                      </a:r>
                      <a:endParaRPr lang="zh-TW" altLang="en-US" sz="1800" b="1" kern="12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kern="1200" dirty="0">
                          <a:solidFill>
                            <a:srgbClr val="009999"/>
                          </a:solidFill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number</a:t>
                      </a:r>
                      <a:endParaRPr lang="zh-TW" altLang="en-US" sz="1800" b="1" kern="1200" dirty="0">
                        <a:solidFill>
                          <a:srgbClr val="009999"/>
                        </a:solidFill>
                        <a:latin typeface="+mn-lt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9818604"/>
                  </a:ext>
                </a:extLst>
              </a:tr>
              <a:tr h="3658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+ </a:t>
                      </a:r>
                      <a:r>
                        <a:rPr lang="en-US" altLang="zh-TW" sz="1800" b="1" kern="1200" dirty="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caseTime</a:t>
                      </a:r>
                      <a:endParaRPr lang="zh-TW" altLang="en-US" sz="1800" b="1" kern="12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B9BD5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Calibri" panose="020F0502020204030204" pitchFamily="34" charset="0"/>
                        </a:rPr>
                        <a:t>:</a:t>
                      </a:r>
                      <a:endParaRPr kumimoji="0" lang="zh-TW" alt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B9BD5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新細明體" panose="02020500000000000000" pitchFamily="18" charset="-12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kern="1200" dirty="0">
                          <a:solidFill>
                            <a:srgbClr val="009999"/>
                          </a:solidFill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Date</a:t>
                      </a:r>
                      <a:endParaRPr lang="zh-TW" altLang="en-US" sz="1800" b="1" kern="1200" dirty="0">
                        <a:solidFill>
                          <a:srgbClr val="009999"/>
                        </a:solidFill>
                        <a:latin typeface="+mn-lt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4496030"/>
                  </a:ext>
                </a:extLst>
              </a:tr>
              <a:tr h="36586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+ </a:t>
                      </a:r>
                      <a:r>
                        <a:rPr lang="en-US" altLang="zh-TW" sz="1800" b="1" kern="1200" dirty="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caseContent</a:t>
                      </a:r>
                      <a:endParaRPr lang="en-US" altLang="zh-TW" sz="18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B9BD5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Calibri" panose="020F0502020204030204" pitchFamily="34" charset="0"/>
                        </a:rPr>
                        <a:t>:</a:t>
                      </a:r>
                      <a:endParaRPr kumimoji="0" lang="zh-TW" alt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B9BD5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新細明體" panose="02020500000000000000" pitchFamily="18" charset="-12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kern="1200" dirty="0">
                          <a:solidFill>
                            <a:srgbClr val="009999"/>
                          </a:solidFill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string</a:t>
                      </a:r>
                      <a:endParaRPr lang="zh-TW" altLang="en-US" sz="1800" b="1" kern="1200" dirty="0">
                        <a:solidFill>
                          <a:srgbClr val="009999"/>
                        </a:solidFill>
                        <a:latin typeface="+mn-lt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85130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632474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FA27C32-E3BD-445F-A9A5-D36051417E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dirty="0"/>
              <a:t>2.</a:t>
            </a:r>
            <a:r>
              <a:rPr lang="zh-TW" altLang="en-US" b="1" dirty="0"/>
              <a:t> </a:t>
            </a:r>
            <a:r>
              <a:rPr lang="en-US" altLang="zh-TW" b="1" dirty="0" err="1"/>
              <a:t>ViewModel</a:t>
            </a:r>
            <a:r>
              <a:rPr lang="zh-TW" altLang="en-US" b="1" dirty="0"/>
              <a:t> </a:t>
            </a:r>
            <a:r>
              <a:rPr lang="en-US" altLang="zh-TW" b="1" dirty="0"/>
              <a:t>(7/8)</a:t>
            </a:r>
            <a:endParaRPr lang="zh-TW" altLang="en-US" dirty="0"/>
          </a:p>
        </p:txBody>
      </p:sp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D02225AF-1731-42E6-9866-1245502D49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4107754"/>
              </p:ext>
            </p:extLst>
          </p:nvPr>
        </p:nvGraphicFramePr>
        <p:xfrm>
          <a:off x="1310399" y="1102935"/>
          <a:ext cx="4149851" cy="40242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54677">
                  <a:extLst>
                    <a:ext uri="{9D8B030D-6E8A-4147-A177-3AD203B41FA5}">
                      <a16:colId xmlns:a16="http://schemas.microsoft.com/office/drawing/2014/main" val="2909919024"/>
                    </a:ext>
                  </a:extLst>
                </a:gridCol>
                <a:gridCol w="234747">
                  <a:extLst>
                    <a:ext uri="{9D8B030D-6E8A-4147-A177-3AD203B41FA5}">
                      <a16:colId xmlns:a16="http://schemas.microsoft.com/office/drawing/2014/main" val="2318787779"/>
                    </a:ext>
                  </a:extLst>
                </a:gridCol>
                <a:gridCol w="1860427">
                  <a:extLst>
                    <a:ext uri="{9D8B030D-6E8A-4147-A177-3AD203B41FA5}">
                      <a16:colId xmlns:a16="http://schemas.microsoft.com/office/drawing/2014/main" val="2539695451"/>
                    </a:ext>
                  </a:extLst>
                </a:gridCol>
              </a:tblGrid>
              <a:tr h="291216">
                <a:tc gridSpan="3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800" b="1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PatientBasicInfo</a:t>
                      </a:r>
                      <a:endParaRPr lang="zh-TW" altLang="en-US" sz="1800" b="1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410773"/>
                  </a:ext>
                </a:extLst>
              </a:tr>
              <a:tr h="365865">
                <a:tc>
                  <a:txBody>
                    <a:bodyPr/>
                    <a:lstStyle/>
                    <a:p>
                      <a:r>
                        <a:rPr lang="en-US" altLang="zh-TW" b="1" dirty="0">
                          <a:solidFill>
                            <a:schemeClr val="tx1"/>
                          </a:solidFill>
                          <a:latin typeface="+mn-lt"/>
                          <a:cs typeface="Calibri" panose="020F0502020204030204" pitchFamily="34" charset="0"/>
                        </a:rPr>
                        <a:t>Name</a:t>
                      </a:r>
                      <a:endParaRPr lang="zh-TW" altLang="en-US" b="1" dirty="0">
                        <a:solidFill>
                          <a:schemeClr val="tx1"/>
                        </a:solidFill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b="1" dirty="0">
                        <a:solidFill>
                          <a:schemeClr val="tx1"/>
                        </a:solidFill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b="1" dirty="0" err="1">
                          <a:solidFill>
                            <a:schemeClr val="tx1"/>
                          </a:solidFill>
                          <a:latin typeface="+mn-lt"/>
                          <a:cs typeface="Calibri" panose="020F0502020204030204" pitchFamily="34" charset="0"/>
                        </a:rPr>
                        <a:t>DataType</a:t>
                      </a:r>
                      <a:endParaRPr lang="zh-TW" altLang="en-US" b="1" dirty="0">
                        <a:solidFill>
                          <a:schemeClr val="tx1"/>
                        </a:solidFill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6893194"/>
                  </a:ext>
                </a:extLst>
              </a:tr>
              <a:tr h="3658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+ </a:t>
                      </a:r>
                      <a:r>
                        <a:rPr lang="en-US" altLang="zh-TW" sz="1800" b="1" kern="1200" dirty="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visitNo</a:t>
                      </a:r>
                      <a:endParaRPr lang="zh-TW" altLang="en-US" sz="1800" b="1" kern="12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:</a:t>
                      </a:r>
                      <a:endParaRPr lang="zh-TW" altLang="en-US" sz="1800" b="1" kern="12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kern="1200" dirty="0">
                          <a:solidFill>
                            <a:srgbClr val="009999"/>
                          </a:solidFill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number</a:t>
                      </a:r>
                      <a:endParaRPr lang="zh-TW" altLang="en-US" sz="1800" b="1" kern="1200" dirty="0">
                        <a:solidFill>
                          <a:srgbClr val="009999"/>
                        </a:solidFill>
                        <a:latin typeface="+mn-lt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0215749"/>
                  </a:ext>
                </a:extLst>
              </a:tr>
              <a:tr h="3658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+ </a:t>
                      </a:r>
                      <a:r>
                        <a:rPr lang="en-US" altLang="zh-TW" sz="1800" b="1" kern="1200" dirty="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idNo</a:t>
                      </a:r>
                      <a:endParaRPr lang="zh-TW" altLang="en-US" sz="1800" b="1" kern="12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:</a:t>
                      </a:r>
                      <a:endParaRPr lang="zh-TW" altLang="en-US" sz="1800" b="1" kern="12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kern="1200" dirty="0">
                          <a:solidFill>
                            <a:srgbClr val="009999"/>
                          </a:solidFill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string</a:t>
                      </a:r>
                      <a:endParaRPr lang="zh-TW" altLang="en-US" sz="1800" b="1" kern="1200" dirty="0">
                        <a:solidFill>
                          <a:srgbClr val="009999"/>
                        </a:solidFill>
                        <a:latin typeface="+mn-lt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9818604"/>
                  </a:ext>
                </a:extLst>
              </a:tr>
              <a:tr h="3658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+ </a:t>
                      </a:r>
                      <a:r>
                        <a:rPr lang="en-US" altLang="zh-TW" sz="1800" b="1" kern="1200" dirty="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patientName</a:t>
                      </a:r>
                      <a:endParaRPr lang="zh-TW" altLang="en-US" sz="1800" b="1" kern="12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B9BD5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Calibri" panose="020F0502020204030204" pitchFamily="34" charset="0"/>
                        </a:rPr>
                        <a:t>:</a:t>
                      </a:r>
                      <a:endParaRPr kumimoji="0" lang="zh-TW" alt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B9BD5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新細明體" panose="02020500000000000000" pitchFamily="18" charset="-12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kern="1200" dirty="0">
                          <a:solidFill>
                            <a:srgbClr val="009999"/>
                          </a:solidFill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string</a:t>
                      </a:r>
                      <a:endParaRPr lang="zh-TW" altLang="en-US" sz="1800" b="1" kern="1200" dirty="0">
                        <a:solidFill>
                          <a:srgbClr val="009999"/>
                        </a:solidFill>
                        <a:latin typeface="+mn-lt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4496030"/>
                  </a:ext>
                </a:extLst>
              </a:tr>
              <a:tr h="3658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+ birth </a:t>
                      </a:r>
                      <a:endParaRPr lang="zh-TW" altLang="en-US" sz="1800" b="1" kern="12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B9BD5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Calibri" panose="020F0502020204030204" pitchFamily="34" charset="0"/>
                        </a:rPr>
                        <a:t>:</a:t>
                      </a:r>
                      <a:endParaRPr kumimoji="0" lang="zh-TW" alt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B9BD5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新細明體" panose="02020500000000000000" pitchFamily="18" charset="-12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kern="1200" dirty="0">
                          <a:solidFill>
                            <a:srgbClr val="009999"/>
                          </a:solidFill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Date</a:t>
                      </a:r>
                      <a:endParaRPr lang="zh-TW" altLang="en-US" sz="1800" b="1" kern="1200" dirty="0">
                        <a:solidFill>
                          <a:srgbClr val="009999"/>
                        </a:solidFill>
                        <a:latin typeface="+mn-lt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8513015"/>
                  </a:ext>
                </a:extLst>
              </a:tr>
              <a:tr h="3658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+ 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:</a:t>
                      </a:r>
                      <a:endParaRPr lang="zh-TW" altLang="en-US" sz="1800" b="1" kern="12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b="1" dirty="0">
                          <a:solidFill>
                            <a:srgbClr val="009999"/>
                          </a:solidFill>
                          <a:latin typeface="+mn-lt"/>
                          <a:cs typeface="Calibri" panose="020F0502020204030204" pitchFamily="34" charset="0"/>
                        </a:rPr>
                        <a:t>number</a:t>
                      </a:r>
                      <a:endParaRPr lang="zh-TW" altLang="en-US" b="1" dirty="0">
                        <a:solidFill>
                          <a:srgbClr val="009999"/>
                        </a:solidFill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0293355"/>
                  </a:ext>
                </a:extLst>
              </a:tr>
              <a:tr h="3658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+ gender</a:t>
                      </a:r>
                      <a:endParaRPr lang="zh-TW" altLang="en-US" sz="1800" b="1" kern="12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B9BD5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Calibri" panose="020F0502020204030204" pitchFamily="34" charset="0"/>
                        </a:rPr>
                        <a:t>:</a:t>
                      </a:r>
                      <a:endParaRPr kumimoji="0" lang="zh-TW" alt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B9BD5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新細明體" panose="02020500000000000000" pitchFamily="18" charset="-12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kern="1200" dirty="0">
                          <a:solidFill>
                            <a:srgbClr val="009999"/>
                          </a:solidFill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number</a:t>
                      </a:r>
                      <a:endParaRPr lang="zh-TW" altLang="en-US" sz="1800" b="1" kern="1200" dirty="0">
                        <a:solidFill>
                          <a:srgbClr val="009999"/>
                        </a:solidFill>
                        <a:latin typeface="+mn-lt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1769184"/>
                  </a:ext>
                </a:extLst>
              </a:tr>
              <a:tr h="3658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+ </a:t>
                      </a:r>
                      <a:r>
                        <a:rPr lang="en-US" altLang="zh-TW" sz="1800" b="1" kern="1200" dirty="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isEmp</a:t>
                      </a:r>
                      <a:endParaRPr lang="zh-TW" altLang="en-US" sz="1800" b="1" kern="12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B9BD5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Calibri" panose="020F0502020204030204" pitchFamily="34" charset="0"/>
                        </a:rPr>
                        <a:t>:</a:t>
                      </a:r>
                      <a:endParaRPr kumimoji="0" lang="zh-TW" alt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B9BD5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新細明體" panose="02020500000000000000" pitchFamily="18" charset="-12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kern="1200" dirty="0" err="1">
                          <a:solidFill>
                            <a:srgbClr val="009999"/>
                          </a:solidFill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boolean</a:t>
                      </a:r>
                      <a:endParaRPr lang="zh-TW" altLang="en-US" sz="1800" b="1" kern="1200" dirty="0">
                        <a:solidFill>
                          <a:srgbClr val="009999"/>
                        </a:solidFill>
                        <a:latin typeface="+mn-lt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0599254"/>
                  </a:ext>
                </a:extLst>
              </a:tr>
              <a:tr h="24831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+ </a:t>
                      </a:r>
                      <a:r>
                        <a:rPr lang="en-US" altLang="zh-TW" sz="1800" b="1" kern="1200" dirty="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isProject</a:t>
                      </a:r>
                      <a:endParaRPr lang="zh-TW" altLang="en-US" sz="1800" b="1" kern="12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B9BD5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Calibri" panose="020F0502020204030204" pitchFamily="34" charset="0"/>
                        </a:rPr>
                        <a:t>:</a:t>
                      </a:r>
                      <a:endParaRPr kumimoji="0" lang="zh-TW" alt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B9BD5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新細明體" panose="02020500000000000000" pitchFamily="18" charset="-12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kern="1200" dirty="0" err="1">
                          <a:solidFill>
                            <a:srgbClr val="009999"/>
                          </a:solidFill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boolean</a:t>
                      </a:r>
                      <a:endParaRPr lang="zh-TW" altLang="en-US" sz="1800" b="1" kern="1200" dirty="0">
                        <a:solidFill>
                          <a:srgbClr val="009999"/>
                        </a:solidFill>
                        <a:latin typeface="+mn-lt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4941294"/>
                  </a:ext>
                </a:extLst>
              </a:tr>
              <a:tr h="24831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+ </a:t>
                      </a:r>
                      <a:r>
                        <a:rPr lang="en-US" altLang="zh-TW" sz="1800" b="1" kern="1200" dirty="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patientNo</a:t>
                      </a:r>
                      <a:r>
                        <a:rPr lang="en-US" altLang="zh-TW" sz="1800" b="1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?</a:t>
                      </a:r>
                      <a:endParaRPr lang="zh-TW" altLang="en-US" sz="1800" b="1" kern="12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B9BD5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Calibri" panose="020F0502020204030204" pitchFamily="34" charset="0"/>
                        </a:rPr>
                        <a:t>:</a:t>
                      </a:r>
                      <a:endParaRPr kumimoji="0" lang="zh-TW" alt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B9BD5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新細明體" panose="02020500000000000000" pitchFamily="18" charset="-12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kern="1200" dirty="0">
                          <a:solidFill>
                            <a:srgbClr val="009999"/>
                          </a:solidFill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number</a:t>
                      </a:r>
                      <a:endParaRPr lang="zh-TW" altLang="en-US" sz="1800" b="1" kern="1200" dirty="0">
                        <a:solidFill>
                          <a:srgbClr val="009999"/>
                        </a:solidFill>
                        <a:latin typeface="+mn-lt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5962861"/>
                  </a:ext>
                </a:extLst>
              </a:tr>
            </a:tbl>
          </a:graphicData>
        </a:graphic>
      </p:graphicFrame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A6FB5A85-1A4F-43B8-96DA-045BD73172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4811077"/>
              </p:ext>
            </p:extLst>
          </p:nvPr>
        </p:nvGraphicFramePr>
        <p:xfrm>
          <a:off x="6069723" y="4212525"/>
          <a:ext cx="4149851" cy="182922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54677">
                  <a:extLst>
                    <a:ext uri="{9D8B030D-6E8A-4147-A177-3AD203B41FA5}">
                      <a16:colId xmlns:a16="http://schemas.microsoft.com/office/drawing/2014/main" val="2909919024"/>
                    </a:ext>
                  </a:extLst>
                </a:gridCol>
                <a:gridCol w="234747">
                  <a:extLst>
                    <a:ext uri="{9D8B030D-6E8A-4147-A177-3AD203B41FA5}">
                      <a16:colId xmlns:a16="http://schemas.microsoft.com/office/drawing/2014/main" val="2318787779"/>
                    </a:ext>
                  </a:extLst>
                </a:gridCol>
                <a:gridCol w="1860427">
                  <a:extLst>
                    <a:ext uri="{9D8B030D-6E8A-4147-A177-3AD203B41FA5}">
                      <a16:colId xmlns:a16="http://schemas.microsoft.com/office/drawing/2014/main" val="2539695451"/>
                    </a:ext>
                  </a:extLst>
                </a:gridCol>
              </a:tblGrid>
              <a:tr h="291216">
                <a:tc gridSpan="3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800" b="1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PatientNumberList</a:t>
                      </a:r>
                      <a:endParaRPr lang="zh-TW" altLang="en-US" sz="1800" b="1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410773"/>
                  </a:ext>
                </a:extLst>
              </a:tr>
              <a:tr h="365865">
                <a:tc>
                  <a:txBody>
                    <a:bodyPr/>
                    <a:lstStyle/>
                    <a:p>
                      <a:r>
                        <a:rPr lang="en-US" altLang="zh-TW" b="1" dirty="0">
                          <a:solidFill>
                            <a:schemeClr val="tx1"/>
                          </a:solidFill>
                          <a:latin typeface="+mn-lt"/>
                          <a:cs typeface="Calibri" panose="020F0502020204030204" pitchFamily="34" charset="0"/>
                        </a:rPr>
                        <a:t>Name</a:t>
                      </a:r>
                      <a:endParaRPr lang="zh-TW" altLang="en-US" b="1" dirty="0">
                        <a:solidFill>
                          <a:schemeClr val="tx1"/>
                        </a:solidFill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b="1" dirty="0">
                        <a:solidFill>
                          <a:schemeClr val="tx1"/>
                        </a:solidFill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b="1" dirty="0" err="1">
                          <a:solidFill>
                            <a:schemeClr val="tx1"/>
                          </a:solidFill>
                          <a:latin typeface="+mn-lt"/>
                          <a:cs typeface="Calibri" panose="020F0502020204030204" pitchFamily="34" charset="0"/>
                        </a:rPr>
                        <a:t>DataType</a:t>
                      </a:r>
                      <a:endParaRPr lang="zh-TW" altLang="en-US" b="1" dirty="0">
                        <a:solidFill>
                          <a:schemeClr val="tx1"/>
                        </a:solidFill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6893194"/>
                  </a:ext>
                </a:extLst>
              </a:tr>
              <a:tr h="3658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+ </a:t>
                      </a:r>
                      <a:r>
                        <a:rPr lang="en-US" altLang="zh-TW" sz="1800" b="1" kern="1200" dirty="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patientNo</a:t>
                      </a:r>
                      <a:endParaRPr lang="zh-TW" altLang="en-US" sz="1800" b="1" kern="12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:</a:t>
                      </a:r>
                      <a:endParaRPr lang="zh-TW" altLang="en-US" sz="1800" b="1" kern="12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kern="1200" dirty="0">
                          <a:solidFill>
                            <a:srgbClr val="009999"/>
                          </a:solidFill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number</a:t>
                      </a:r>
                      <a:endParaRPr lang="zh-TW" altLang="en-US" sz="1800" b="1" kern="1200" dirty="0">
                        <a:solidFill>
                          <a:srgbClr val="009999"/>
                        </a:solidFill>
                        <a:latin typeface="+mn-lt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9818604"/>
                  </a:ext>
                </a:extLst>
              </a:tr>
              <a:tr h="3658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+ </a:t>
                      </a:r>
                      <a:r>
                        <a:rPr lang="en-US" altLang="zh-TW" sz="1800" b="1" kern="1200" dirty="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patientName</a:t>
                      </a:r>
                      <a:endParaRPr lang="zh-TW" altLang="en-US" sz="1800" b="1" kern="12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B9BD5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Calibri" panose="020F0502020204030204" pitchFamily="34" charset="0"/>
                        </a:rPr>
                        <a:t>:</a:t>
                      </a:r>
                      <a:endParaRPr kumimoji="0" lang="zh-TW" alt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B9BD5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新細明體" panose="02020500000000000000" pitchFamily="18" charset="-12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kern="1200" dirty="0">
                          <a:solidFill>
                            <a:srgbClr val="009999"/>
                          </a:solidFill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string</a:t>
                      </a:r>
                      <a:endParaRPr lang="zh-TW" altLang="en-US" sz="1800" b="1" kern="1200" dirty="0">
                        <a:solidFill>
                          <a:srgbClr val="009999"/>
                        </a:solidFill>
                        <a:latin typeface="+mn-lt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4496030"/>
                  </a:ext>
                </a:extLst>
              </a:tr>
              <a:tr h="3658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+ </a:t>
                      </a:r>
                      <a:r>
                        <a:rPr lang="en-US" altLang="zh-TW" sz="1800" b="1" kern="1200" dirty="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lastRegister</a:t>
                      </a:r>
                      <a:endParaRPr lang="zh-TW" altLang="en-US" sz="1800" b="1" kern="12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B9BD5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Calibri" panose="020F0502020204030204" pitchFamily="34" charset="0"/>
                        </a:rPr>
                        <a:t>:</a:t>
                      </a:r>
                      <a:endParaRPr kumimoji="0" lang="zh-TW" alt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B9BD5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新細明體" panose="02020500000000000000" pitchFamily="18" charset="-12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kern="1200" dirty="0">
                          <a:solidFill>
                            <a:srgbClr val="009999"/>
                          </a:solidFill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string</a:t>
                      </a:r>
                      <a:endParaRPr lang="zh-TW" altLang="en-US" sz="1800" b="1" kern="1200" dirty="0">
                        <a:solidFill>
                          <a:srgbClr val="009999"/>
                        </a:solidFill>
                        <a:latin typeface="+mn-lt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8513015"/>
                  </a:ext>
                </a:extLst>
              </a:tr>
            </a:tbl>
          </a:graphicData>
        </a:graphic>
      </p:graphicFrame>
      <p:grpSp>
        <p:nvGrpSpPr>
          <p:cNvPr id="4" name="群組 3">
            <a:extLst>
              <a:ext uri="{FF2B5EF4-FFF2-40B4-BE49-F238E27FC236}">
                <a16:creationId xmlns:a16="http://schemas.microsoft.com/office/drawing/2014/main" id="{D51304A8-B377-4C9D-85D7-A6F4295D1408}"/>
              </a:ext>
            </a:extLst>
          </p:cNvPr>
          <p:cNvGrpSpPr/>
          <p:nvPr/>
        </p:nvGrpSpPr>
        <p:grpSpPr>
          <a:xfrm>
            <a:off x="-2645360" y="7235599"/>
            <a:ext cx="8116137" cy="594943"/>
            <a:chOff x="-2808514" y="5021780"/>
            <a:chExt cx="8116137" cy="594943"/>
          </a:xfrm>
        </p:grpSpPr>
        <p:pic>
          <p:nvPicPr>
            <p:cNvPr id="14" name="圖片 13">
              <a:extLst>
                <a:ext uri="{FF2B5EF4-FFF2-40B4-BE49-F238E27FC236}">
                  <a16:creationId xmlns:a16="http://schemas.microsoft.com/office/drawing/2014/main" id="{89950038-0ECF-4F30-9819-18B8D56C89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87936"/>
            <a:stretch/>
          </p:blipFill>
          <p:spPr>
            <a:xfrm>
              <a:off x="-2770870" y="5021780"/>
              <a:ext cx="8078493" cy="594943"/>
            </a:xfrm>
            <a:prstGeom prst="rect">
              <a:avLst/>
            </a:prstGeom>
          </p:spPr>
        </p:pic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5605E9AE-FBC6-4F26-A67A-40824316E50C}"/>
                </a:ext>
              </a:extLst>
            </p:cNvPr>
            <p:cNvSpPr/>
            <p:nvPr/>
          </p:nvSpPr>
          <p:spPr>
            <a:xfrm>
              <a:off x="-2808514" y="5355771"/>
              <a:ext cx="6030685" cy="26095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aphicFrame>
        <p:nvGraphicFramePr>
          <p:cNvPr id="13" name="表格 12">
            <a:extLst>
              <a:ext uri="{FF2B5EF4-FFF2-40B4-BE49-F238E27FC236}">
                <a16:creationId xmlns:a16="http://schemas.microsoft.com/office/drawing/2014/main" id="{A9DA8C40-D0AB-4CA0-9544-6E40E6FA99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9327643"/>
              </p:ext>
            </p:extLst>
          </p:nvPr>
        </p:nvGraphicFramePr>
        <p:xfrm>
          <a:off x="6069724" y="1102935"/>
          <a:ext cx="4149851" cy="2926815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54677">
                  <a:extLst>
                    <a:ext uri="{9D8B030D-6E8A-4147-A177-3AD203B41FA5}">
                      <a16:colId xmlns:a16="http://schemas.microsoft.com/office/drawing/2014/main" val="2909919024"/>
                    </a:ext>
                  </a:extLst>
                </a:gridCol>
                <a:gridCol w="234747">
                  <a:extLst>
                    <a:ext uri="{9D8B030D-6E8A-4147-A177-3AD203B41FA5}">
                      <a16:colId xmlns:a16="http://schemas.microsoft.com/office/drawing/2014/main" val="2318787779"/>
                    </a:ext>
                  </a:extLst>
                </a:gridCol>
                <a:gridCol w="1860427">
                  <a:extLst>
                    <a:ext uri="{9D8B030D-6E8A-4147-A177-3AD203B41FA5}">
                      <a16:colId xmlns:a16="http://schemas.microsoft.com/office/drawing/2014/main" val="2539695451"/>
                    </a:ext>
                  </a:extLst>
                </a:gridCol>
              </a:tblGrid>
              <a:tr h="291216">
                <a:tc gridSpan="3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800" b="1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EmergencyPatientList</a:t>
                      </a:r>
                      <a:endParaRPr lang="zh-TW" altLang="en-US" sz="1800" b="1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410773"/>
                  </a:ext>
                </a:extLst>
              </a:tr>
              <a:tr h="365865">
                <a:tc>
                  <a:txBody>
                    <a:bodyPr/>
                    <a:lstStyle/>
                    <a:p>
                      <a:r>
                        <a:rPr lang="en-US" altLang="zh-TW" b="1" dirty="0">
                          <a:solidFill>
                            <a:schemeClr val="tx1"/>
                          </a:solidFill>
                          <a:latin typeface="+mn-lt"/>
                          <a:cs typeface="Calibri" panose="020F0502020204030204" pitchFamily="34" charset="0"/>
                        </a:rPr>
                        <a:t>Name</a:t>
                      </a:r>
                      <a:endParaRPr lang="zh-TW" altLang="en-US" b="1" dirty="0">
                        <a:solidFill>
                          <a:schemeClr val="tx1"/>
                        </a:solidFill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b="1" dirty="0">
                        <a:solidFill>
                          <a:schemeClr val="tx1"/>
                        </a:solidFill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b="1" dirty="0" err="1">
                          <a:solidFill>
                            <a:schemeClr val="tx1"/>
                          </a:solidFill>
                          <a:latin typeface="+mn-lt"/>
                          <a:cs typeface="Calibri" panose="020F0502020204030204" pitchFamily="34" charset="0"/>
                        </a:rPr>
                        <a:t>DataType</a:t>
                      </a:r>
                      <a:endParaRPr lang="zh-TW" altLang="en-US" b="1" dirty="0">
                        <a:solidFill>
                          <a:schemeClr val="tx1"/>
                        </a:solidFill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6893194"/>
                  </a:ext>
                </a:extLst>
              </a:tr>
              <a:tr h="3658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+ </a:t>
                      </a:r>
                      <a:r>
                        <a:rPr lang="en-US" altLang="zh-TW" sz="1800" b="1" kern="1200" dirty="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visitNo</a:t>
                      </a:r>
                      <a:endParaRPr lang="zh-TW" altLang="en-US" sz="1800" b="1" kern="12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:</a:t>
                      </a:r>
                      <a:endParaRPr lang="zh-TW" altLang="en-US" sz="1800" b="1" kern="12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kern="1200" dirty="0">
                          <a:solidFill>
                            <a:srgbClr val="009999"/>
                          </a:solidFill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number</a:t>
                      </a:r>
                      <a:endParaRPr lang="zh-TW" altLang="en-US" sz="1800" b="1" kern="1200" dirty="0">
                        <a:solidFill>
                          <a:srgbClr val="009999"/>
                        </a:solidFill>
                        <a:latin typeface="+mn-lt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9818604"/>
                  </a:ext>
                </a:extLst>
              </a:tr>
              <a:tr h="3658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+ </a:t>
                      </a:r>
                      <a:r>
                        <a:rPr lang="en-US" altLang="zh-TW" sz="1800" b="1" kern="1200" dirty="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patientNo</a:t>
                      </a:r>
                      <a:endParaRPr lang="zh-TW" altLang="en-US" sz="1800" b="1" kern="12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B9BD5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Calibri" panose="020F0502020204030204" pitchFamily="34" charset="0"/>
                        </a:rPr>
                        <a:t>:</a:t>
                      </a:r>
                      <a:endParaRPr kumimoji="0" lang="zh-TW" alt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B9BD5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新細明體" panose="02020500000000000000" pitchFamily="18" charset="-12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kern="1200" dirty="0">
                          <a:solidFill>
                            <a:srgbClr val="009999"/>
                          </a:solidFill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number</a:t>
                      </a:r>
                      <a:endParaRPr lang="zh-TW" altLang="en-US" sz="1800" b="1" kern="1200" dirty="0">
                        <a:solidFill>
                          <a:srgbClr val="009999"/>
                        </a:solidFill>
                        <a:latin typeface="+mn-lt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4496030"/>
                  </a:ext>
                </a:extLst>
              </a:tr>
              <a:tr h="3658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+ </a:t>
                      </a:r>
                      <a:r>
                        <a:rPr lang="en-US" altLang="zh-TW" sz="1800" b="1" kern="1200" dirty="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patientName</a:t>
                      </a:r>
                      <a:endParaRPr lang="zh-TW" altLang="en-US" sz="1800" b="1" kern="12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B9BD5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Calibri" panose="020F0502020204030204" pitchFamily="34" charset="0"/>
                        </a:rPr>
                        <a:t>:</a:t>
                      </a:r>
                      <a:endParaRPr kumimoji="0" lang="zh-TW" alt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B9BD5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新細明體" panose="02020500000000000000" pitchFamily="18" charset="-12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kern="1200" dirty="0">
                          <a:solidFill>
                            <a:srgbClr val="009999"/>
                          </a:solidFill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string</a:t>
                      </a:r>
                      <a:endParaRPr lang="zh-TW" altLang="en-US" sz="1800" b="1" kern="1200" dirty="0">
                        <a:solidFill>
                          <a:srgbClr val="009999"/>
                        </a:solidFill>
                        <a:latin typeface="+mn-lt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8513015"/>
                  </a:ext>
                </a:extLst>
              </a:tr>
              <a:tr h="3658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+ </a:t>
                      </a:r>
                      <a:r>
                        <a:rPr lang="en-US" altLang="zh-TW" sz="1800" b="1" kern="1200" dirty="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areaId</a:t>
                      </a:r>
                      <a:endParaRPr lang="zh-TW" altLang="en-US" sz="1800" b="1" kern="12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B9BD5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Calibri" panose="020F0502020204030204" pitchFamily="34" charset="0"/>
                        </a:rPr>
                        <a:t>:</a:t>
                      </a:r>
                      <a:endParaRPr kumimoji="0" lang="zh-TW" alt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B9BD5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新細明體" panose="02020500000000000000" pitchFamily="18" charset="-12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kern="1200" dirty="0">
                          <a:solidFill>
                            <a:srgbClr val="009999"/>
                          </a:solidFill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number</a:t>
                      </a:r>
                      <a:endParaRPr lang="zh-TW" altLang="en-US" sz="1800" b="1" kern="1200" dirty="0">
                        <a:solidFill>
                          <a:srgbClr val="009999"/>
                        </a:solidFill>
                        <a:latin typeface="+mn-lt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653060"/>
                  </a:ext>
                </a:extLst>
              </a:tr>
              <a:tr h="3658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+ </a:t>
                      </a:r>
                      <a:r>
                        <a:rPr lang="en-US" altLang="zh-TW" sz="1800" b="1" kern="1200" dirty="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patientArea</a:t>
                      </a:r>
                      <a:endParaRPr lang="zh-TW" altLang="en-US" sz="1800" b="1" kern="12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B9BD5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Calibri" panose="020F0502020204030204" pitchFamily="34" charset="0"/>
                        </a:rPr>
                        <a:t>:</a:t>
                      </a:r>
                      <a:endParaRPr kumimoji="0" lang="zh-TW" alt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B9BD5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新細明體" panose="02020500000000000000" pitchFamily="18" charset="-12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kern="1200" dirty="0">
                          <a:solidFill>
                            <a:srgbClr val="009999"/>
                          </a:solidFill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string</a:t>
                      </a:r>
                      <a:endParaRPr lang="zh-TW" altLang="en-US" sz="1800" b="1" kern="1200" dirty="0">
                        <a:solidFill>
                          <a:srgbClr val="009999"/>
                        </a:solidFill>
                        <a:latin typeface="+mn-lt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8532705"/>
                  </a:ext>
                </a:extLst>
              </a:tr>
              <a:tr h="3658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+ </a:t>
                      </a:r>
                      <a:r>
                        <a:rPr lang="en-US" altLang="zh-TW" sz="1800" b="1" kern="1200" dirty="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patientRemark</a:t>
                      </a:r>
                      <a:endParaRPr lang="zh-TW" altLang="en-US" sz="1800" b="1" kern="12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B9BD5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Calibri" panose="020F0502020204030204" pitchFamily="34" charset="0"/>
                        </a:rPr>
                        <a:t>:</a:t>
                      </a:r>
                      <a:endParaRPr kumimoji="0" lang="zh-TW" alt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B9BD5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新細明體" panose="02020500000000000000" pitchFamily="18" charset="-12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kern="1200" dirty="0">
                          <a:solidFill>
                            <a:srgbClr val="009999"/>
                          </a:solidFill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string</a:t>
                      </a:r>
                      <a:endParaRPr lang="zh-TW" altLang="en-US" sz="1800" b="1" kern="1200" dirty="0">
                        <a:solidFill>
                          <a:srgbClr val="009999"/>
                        </a:solidFill>
                        <a:latin typeface="+mn-lt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87064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3450053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FA27C32-E3BD-445F-A9A5-D36051417E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dirty="0"/>
              <a:t>2.</a:t>
            </a:r>
            <a:r>
              <a:rPr lang="zh-TW" altLang="en-US" b="1" dirty="0"/>
              <a:t> </a:t>
            </a:r>
            <a:r>
              <a:rPr lang="en-US" altLang="zh-TW" b="1" dirty="0" err="1"/>
              <a:t>ViewModel</a:t>
            </a:r>
            <a:r>
              <a:rPr lang="zh-TW" altLang="en-US" b="1" dirty="0"/>
              <a:t> </a:t>
            </a:r>
            <a:r>
              <a:rPr lang="en-US" altLang="zh-TW" b="1" dirty="0"/>
              <a:t>(8/8)</a:t>
            </a:r>
            <a:endParaRPr lang="zh-TW" altLang="en-US" dirty="0"/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4956A680-FCCC-4A91-83B5-B15634CCC0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4658448"/>
              </p:ext>
            </p:extLst>
          </p:nvPr>
        </p:nvGraphicFramePr>
        <p:xfrm>
          <a:off x="6069724" y="1226526"/>
          <a:ext cx="4149851" cy="2195085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54677">
                  <a:extLst>
                    <a:ext uri="{9D8B030D-6E8A-4147-A177-3AD203B41FA5}">
                      <a16:colId xmlns:a16="http://schemas.microsoft.com/office/drawing/2014/main" val="2909919024"/>
                    </a:ext>
                  </a:extLst>
                </a:gridCol>
                <a:gridCol w="234747">
                  <a:extLst>
                    <a:ext uri="{9D8B030D-6E8A-4147-A177-3AD203B41FA5}">
                      <a16:colId xmlns:a16="http://schemas.microsoft.com/office/drawing/2014/main" val="2318787779"/>
                    </a:ext>
                  </a:extLst>
                </a:gridCol>
                <a:gridCol w="1860427">
                  <a:extLst>
                    <a:ext uri="{9D8B030D-6E8A-4147-A177-3AD203B41FA5}">
                      <a16:colId xmlns:a16="http://schemas.microsoft.com/office/drawing/2014/main" val="2539695451"/>
                    </a:ext>
                  </a:extLst>
                </a:gridCol>
              </a:tblGrid>
              <a:tr h="291216">
                <a:tc gridSpan="3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800" b="1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SymptomItem</a:t>
                      </a:r>
                      <a:endParaRPr lang="zh-TW" altLang="en-US" sz="1800" b="1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410773"/>
                  </a:ext>
                </a:extLst>
              </a:tr>
              <a:tr h="365865">
                <a:tc>
                  <a:txBody>
                    <a:bodyPr/>
                    <a:lstStyle/>
                    <a:p>
                      <a:r>
                        <a:rPr lang="en-US" altLang="zh-TW" b="1" dirty="0">
                          <a:solidFill>
                            <a:schemeClr val="tx1"/>
                          </a:solidFill>
                          <a:latin typeface="+mn-lt"/>
                          <a:cs typeface="Calibri" panose="020F0502020204030204" pitchFamily="34" charset="0"/>
                        </a:rPr>
                        <a:t>Name</a:t>
                      </a:r>
                      <a:endParaRPr lang="zh-TW" altLang="en-US" b="1" dirty="0">
                        <a:solidFill>
                          <a:schemeClr val="tx1"/>
                        </a:solidFill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b="1" dirty="0">
                        <a:solidFill>
                          <a:schemeClr val="tx1"/>
                        </a:solidFill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b="1" dirty="0" err="1">
                          <a:solidFill>
                            <a:schemeClr val="tx1"/>
                          </a:solidFill>
                          <a:latin typeface="+mn-lt"/>
                          <a:cs typeface="Calibri" panose="020F0502020204030204" pitchFamily="34" charset="0"/>
                        </a:rPr>
                        <a:t>DataType</a:t>
                      </a:r>
                      <a:endParaRPr lang="zh-TW" altLang="en-US" b="1" dirty="0">
                        <a:solidFill>
                          <a:schemeClr val="tx1"/>
                        </a:solidFill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6893194"/>
                  </a:ext>
                </a:extLst>
              </a:tr>
              <a:tr h="3658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+ </a:t>
                      </a:r>
                      <a:r>
                        <a:rPr lang="en-US" altLang="zh-TW" sz="1800" b="1" kern="1200" dirty="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itemType</a:t>
                      </a:r>
                      <a:endParaRPr lang="zh-TW" altLang="en-US" sz="1800" b="1" kern="12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:</a:t>
                      </a:r>
                      <a:endParaRPr lang="zh-TW" altLang="en-US" sz="1800" b="1" kern="12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kern="1200" dirty="0" err="1">
                          <a:solidFill>
                            <a:srgbClr val="009999"/>
                          </a:solidFill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boolean</a:t>
                      </a:r>
                      <a:endParaRPr lang="zh-TW" altLang="en-US" sz="1800" b="1" kern="1200" dirty="0">
                        <a:solidFill>
                          <a:srgbClr val="009999"/>
                        </a:solidFill>
                        <a:latin typeface="+mn-lt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9818604"/>
                  </a:ext>
                </a:extLst>
              </a:tr>
              <a:tr h="3658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+ </a:t>
                      </a:r>
                      <a:r>
                        <a:rPr lang="en-US" altLang="zh-TW" sz="1800" b="1" kern="1200" dirty="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typeName</a:t>
                      </a:r>
                      <a:endParaRPr lang="zh-TW" altLang="en-US" sz="1800" b="1" kern="12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B9BD5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Calibri" panose="020F0502020204030204" pitchFamily="34" charset="0"/>
                        </a:rPr>
                        <a:t>:</a:t>
                      </a:r>
                      <a:endParaRPr kumimoji="0" lang="zh-TW" alt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B9BD5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新細明體" panose="02020500000000000000" pitchFamily="18" charset="-12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kern="1200" dirty="0">
                          <a:solidFill>
                            <a:srgbClr val="009999"/>
                          </a:solidFill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string</a:t>
                      </a:r>
                      <a:endParaRPr lang="zh-TW" altLang="en-US" sz="1800" b="1" kern="1200" dirty="0">
                        <a:solidFill>
                          <a:srgbClr val="009999"/>
                        </a:solidFill>
                        <a:latin typeface="+mn-lt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4496030"/>
                  </a:ext>
                </a:extLst>
              </a:tr>
              <a:tr h="3658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+ </a:t>
                      </a:r>
                      <a:r>
                        <a:rPr lang="en-US" altLang="zh-TW" sz="1800" b="1" kern="1200" dirty="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isCVASymptom</a:t>
                      </a:r>
                      <a:endParaRPr lang="zh-TW" altLang="en-US" sz="1800" b="1" kern="12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B9BD5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Calibri" panose="020F0502020204030204" pitchFamily="34" charset="0"/>
                        </a:rPr>
                        <a:t>:</a:t>
                      </a:r>
                      <a:endParaRPr kumimoji="0" lang="zh-TW" alt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B9BD5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新細明體" panose="02020500000000000000" pitchFamily="18" charset="-12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kern="1200" dirty="0" err="1">
                          <a:solidFill>
                            <a:srgbClr val="009999"/>
                          </a:solidFill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boolean</a:t>
                      </a:r>
                      <a:endParaRPr lang="zh-TW" altLang="en-US" sz="1800" b="1" kern="1200" dirty="0">
                        <a:solidFill>
                          <a:srgbClr val="009999"/>
                        </a:solidFill>
                        <a:latin typeface="+mn-lt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9771593"/>
                  </a:ext>
                </a:extLst>
              </a:tr>
              <a:tr h="3658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+ </a:t>
                      </a:r>
                      <a:r>
                        <a:rPr lang="en-US" altLang="zh-TW" sz="1800" b="1" kern="1200" dirty="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itemName</a:t>
                      </a:r>
                      <a:endParaRPr lang="zh-TW" altLang="en-US" sz="1800" b="1" kern="12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B9BD5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Calibri" panose="020F0502020204030204" pitchFamily="34" charset="0"/>
                        </a:rPr>
                        <a:t>:</a:t>
                      </a:r>
                      <a:endParaRPr kumimoji="0" lang="zh-TW" alt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B9BD5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新細明體" panose="02020500000000000000" pitchFamily="18" charset="-12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kern="1200" dirty="0">
                          <a:solidFill>
                            <a:srgbClr val="009999"/>
                          </a:solidFill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string</a:t>
                      </a:r>
                      <a:endParaRPr lang="zh-TW" altLang="en-US" sz="1800" b="1" kern="1200" dirty="0">
                        <a:solidFill>
                          <a:srgbClr val="009999"/>
                        </a:solidFill>
                        <a:latin typeface="+mn-lt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8513015"/>
                  </a:ext>
                </a:extLst>
              </a:tr>
            </a:tbl>
          </a:graphicData>
        </a:graphic>
      </p:graphicFrame>
      <p:graphicFrame>
        <p:nvGraphicFramePr>
          <p:cNvPr id="17" name="表格 16">
            <a:extLst>
              <a:ext uri="{FF2B5EF4-FFF2-40B4-BE49-F238E27FC236}">
                <a16:creationId xmlns:a16="http://schemas.microsoft.com/office/drawing/2014/main" id="{3409598A-6B7C-4307-A9DB-3E7BBA8201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0231550"/>
              </p:ext>
            </p:extLst>
          </p:nvPr>
        </p:nvGraphicFramePr>
        <p:xfrm>
          <a:off x="1305585" y="1226526"/>
          <a:ext cx="4149851" cy="1463355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54677">
                  <a:extLst>
                    <a:ext uri="{9D8B030D-6E8A-4147-A177-3AD203B41FA5}">
                      <a16:colId xmlns:a16="http://schemas.microsoft.com/office/drawing/2014/main" val="2909919024"/>
                    </a:ext>
                  </a:extLst>
                </a:gridCol>
                <a:gridCol w="234747">
                  <a:extLst>
                    <a:ext uri="{9D8B030D-6E8A-4147-A177-3AD203B41FA5}">
                      <a16:colId xmlns:a16="http://schemas.microsoft.com/office/drawing/2014/main" val="2318787779"/>
                    </a:ext>
                  </a:extLst>
                </a:gridCol>
                <a:gridCol w="1860427">
                  <a:extLst>
                    <a:ext uri="{9D8B030D-6E8A-4147-A177-3AD203B41FA5}">
                      <a16:colId xmlns:a16="http://schemas.microsoft.com/office/drawing/2014/main" val="2539695451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800" b="1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ItemMapping</a:t>
                      </a:r>
                      <a:endParaRPr lang="zh-TW" altLang="en-US" sz="1800" b="1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410773"/>
                  </a:ext>
                </a:extLst>
              </a:tr>
              <a:tr h="365865">
                <a:tc>
                  <a:txBody>
                    <a:bodyPr/>
                    <a:lstStyle/>
                    <a:p>
                      <a:r>
                        <a:rPr lang="en-US" altLang="zh-TW" b="1" dirty="0">
                          <a:solidFill>
                            <a:schemeClr val="tx1"/>
                          </a:solidFill>
                          <a:latin typeface="+mn-lt"/>
                          <a:cs typeface="Calibri" panose="020F0502020204030204" pitchFamily="34" charset="0"/>
                        </a:rPr>
                        <a:t>Name</a:t>
                      </a:r>
                      <a:endParaRPr lang="zh-TW" altLang="en-US" b="1" dirty="0">
                        <a:solidFill>
                          <a:schemeClr val="tx1"/>
                        </a:solidFill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b="1" dirty="0">
                        <a:solidFill>
                          <a:schemeClr val="tx1"/>
                        </a:solidFill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b="1" dirty="0" err="1">
                          <a:solidFill>
                            <a:schemeClr val="tx1"/>
                          </a:solidFill>
                          <a:latin typeface="+mn-lt"/>
                          <a:cs typeface="Calibri" panose="020F0502020204030204" pitchFamily="34" charset="0"/>
                        </a:rPr>
                        <a:t>DataType</a:t>
                      </a:r>
                      <a:endParaRPr lang="zh-TW" altLang="en-US" b="1" dirty="0">
                        <a:solidFill>
                          <a:schemeClr val="tx1"/>
                        </a:solidFill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6893194"/>
                  </a:ext>
                </a:extLst>
              </a:tr>
              <a:tr h="3658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+ </a:t>
                      </a:r>
                      <a:r>
                        <a:rPr lang="en-US" altLang="zh-TW" sz="1800" b="1" kern="1200" dirty="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itemNo</a:t>
                      </a:r>
                      <a:endParaRPr lang="zh-TW" altLang="en-US" sz="1800" b="1" kern="12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:</a:t>
                      </a:r>
                      <a:endParaRPr lang="zh-TW" altLang="en-US" sz="1800" b="1" kern="12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kern="1200" dirty="0">
                          <a:solidFill>
                            <a:srgbClr val="009999"/>
                          </a:solidFill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number</a:t>
                      </a:r>
                      <a:endParaRPr lang="zh-TW" altLang="en-US" sz="1800" b="1" kern="1200" dirty="0">
                        <a:solidFill>
                          <a:srgbClr val="009999"/>
                        </a:solidFill>
                        <a:latin typeface="+mn-lt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9818604"/>
                  </a:ext>
                </a:extLst>
              </a:tr>
              <a:tr h="3658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+ </a:t>
                      </a:r>
                      <a:r>
                        <a:rPr lang="en-US" altLang="zh-TW" sz="1800" b="1" kern="1200" dirty="0" err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itemName</a:t>
                      </a:r>
                      <a:endParaRPr lang="zh-TW" altLang="en-US" sz="1800" b="1" kern="12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B9BD5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Calibri" panose="020F0502020204030204" pitchFamily="34" charset="0"/>
                        </a:rPr>
                        <a:t>:</a:t>
                      </a:r>
                      <a:endParaRPr kumimoji="0" lang="zh-TW" alt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B9BD5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新細明體" panose="02020500000000000000" pitchFamily="18" charset="-12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kern="1200" dirty="0">
                          <a:solidFill>
                            <a:srgbClr val="009999"/>
                          </a:solidFill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string</a:t>
                      </a:r>
                      <a:endParaRPr lang="zh-TW" altLang="en-US" sz="1800" b="1" kern="1200" dirty="0">
                        <a:solidFill>
                          <a:srgbClr val="009999"/>
                        </a:solidFill>
                        <a:latin typeface="+mn-lt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44960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473519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表格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9896284"/>
              </p:ext>
            </p:extLst>
          </p:nvPr>
        </p:nvGraphicFramePr>
        <p:xfrm>
          <a:off x="71172" y="1709542"/>
          <a:ext cx="3769062" cy="73152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564589">
                  <a:extLst>
                    <a:ext uri="{9D8B030D-6E8A-4147-A177-3AD203B41FA5}">
                      <a16:colId xmlns:a16="http://schemas.microsoft.com/office/drawing/2014/main" val="763461181"/>
                    </a:ext>
                  </a:extLst>
                </a:gridCol>
                <a:gridCol w="3204473">
                  <a:extLst>
                    <a:ext uri="{9D8B030D-6E8A-4147-A177-3AD203B41FA5}">
                      <a16:colId xmlns:a16="http://schemas.microsoft.com/office/drawing/2014/main" val="4214860024"/>
                    </a:ext>
                  </a:extLst>
                </a:gridCol>
              </a:tblGrid>
              <a:tr h="337313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事件名稱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2880104"/>
                  </a:ext>
                </a:extLst>
              </a:tr>
              <a:tr h="359726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+mn-lt"/>
                          <a:ea typeface="微軟正黑體" panose="020B0604030504040204" pitchFamily="34" charset="-120"/>
                        </a:rPr>
                        <a:t>1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700" kern="120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onPatientAreaClick</a:t>
                      </a:r>
                      <a:r>
                        <a:rPr lang="en-US" altLang="zh-TW" sz="17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($event)</a:t>
                      </a:r>
                      <a:endParaRPr lang="zh-TW" altLang="en-US" sz="1700" kern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6755730"/>
                  </a:ext>
                </a:extLst>
              </a:tr>
            </a:tbl>
          </a:graphicData>
        </a:graphic>
      </p:graphicFrame>
      <p:sp>
        <p:nvSpPr>
          <p:cNvPr id="16" name="標題 1"/>
          <p:cNvSpPr txBox="1">
            <a:spLocks/>
          </p:cNvSpPr>
          <p:nvPr/>
        </p:nvSpPr>
        <p:spPr>
          <a:xfrm>
            <a:off x="286183" y="-87409"/>
            <a:ext cx="8900510" cy="11746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1.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UI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&amp;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Event Binding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(2/27)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949F6C64-69FF-4B80-832C-78143D3628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1967" y="1248284"/>
            <a:ext cx="7815026" cy="4924476"/>
          </a:xfrm>
          <a:prstGeom prst="rect">
            <a:avLst/>
          </a:prstGeom>
        </p:spPr>
      </p:pic>
      <p:sp>
        <p:nvSpPr>
          <p:cNvPr id="21" name="內容版面配置區 3">
            <a:extLst>
              <a:ext uri="{FF2B5EF4-FFF2-40B4-BE49-F238E27FC236}">
                <a16:creationId xmlns:a16="http://schemas.microsoft.com/office/drawing/2014/main" id="{927A5BA9-3040-4888-8945-FA6EDD4EDC3B}"/>
              </a:ext>
            </a:extLst>
          </p:cNvPr>
          <p:cNvSpPr txBox="1">
            <a:spLocks/>
          </p:cNvSpPr>
          <p:nvPr/>
        </p:nvSpPr>
        <p:spPr>
          <a:xfrm>
            <a:off x="12374701" y="-970772"/>
            <a:ext cx="4122532" cy="6057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TW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cs typeface="Calibri" panose="020F0502020204030204" pitchFamily="34" charset="0"/>
              </a:rPr>
              <a:t>原系統</a:t>
            </a:r>
            <a:r>
              <a:rPr lang="en-US" altLang="zh-TW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cs typeface="Calibri" panose="020F0502020204030204" pitchFamily="34" charset="0"/>
              </a:rPr>
              <a:t>—</a:t>
            </a:r>
            <a:r>
              <a:rPr lang="zh-TW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cs typeface="Calibri" panose="020F0502020204030204" pitchFamily="34" charset="0"/>
              </a:rPr>
              <a:t>病人清單、分區清單</a:t>
            </a:r>
            <a:endParaRPr lang="en-US" altLang="zh-TW" sz="2400" dirty="0">
              <a:solidFill>
                <a:schemeClr val="tx1">
                  <a:lumMod val="95000"/>
                  <a:lumOff val="5000"/>
                </a:schemeClr>
              </a:solidFill>
              <a:latin typeface="+mn-lt"/>
              <a:cs typeface="Calibri" panose="020F0502020204030204" pitchFamily="34" charset="0"/>
            </a:endParaRPr>
          </a:p>
        </p:txBody>
      </p:sp>
      <p:sp>
        <p:nvSpPr>
          <p:cNvPr id="10" name="橢圓 9">
            <a:hlinkClick r:id="rId4" action="ppaction://hlinksldjump"/>
            <a:extLst>
              <a:ext uri="{FF2B5EF4-FFF2-40B4-BE49-F238E27FC236}">
                <a16:creationId xmlns:a16="http://schemas.microsoft.com/office/drawing/2014/main" id="{C5D1F413-BFA2-4308-94A5-75649E9DE029}"/>
              </a:ext>
            </a:extLst>
          </p:cNvPr>
          <p:cNvSpPr/>
          <p:nvPr/>
        </p:nvSpPr>
        <p:spPr>
          <a:xfrm>
            <a:off x="7741895" y="2318170"/>
            <a:ext cx="275170" cy="24578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bg1"/>
                </a:solidFill>
              </a:rPr>
              <a:t>1</a:t>
            </a:r>
            <a:endParaRPr lang="zh-TW" altLang="en-US" dirty="0">
              <a:solidFill>
                <a:schemeClr val="bg1"/>
              </a:solidFill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9E4FBE39-5159-4C45-A928-FDB2E455AE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74701" y="3429000"/>
            <a:ext cx="3769062" cy="2827435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32B16867-A10C-4B9D-A9EF-01CE23FF6E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74701" y="-610156"/>
            <a:ext cx="4525323" cy="3394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738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949F6C64-69FF-4B80-832C-78143D3628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5319" y="1075781"/>
            <a:ext cx="8365766" cy="5106927"/>
          </a:xfrm>
          <a:prstGeom prst="rect">
            <a:avLst/>
          </a:prstGeom>
        </p:spPr>
      </p:pic>
      <p:sp>
        <p:nvSpPr>
          <p:cNvPr id="22" name="矩形 21">
            <a:extLst>
              <a:ext uri="{FF2B5EF4-FFF2-40B4-BE49-F238E27FC236}">
                <a16:creationId xmlns:a16="http://schemas.microsoft.com/office/drawing/2014/main" id="{6FC5648C-46D1-4954-9A06-7AAE723AEF4E}"/>
              </a:ext>
            </a:extLst>
          </p:cNvPr>
          <p:cNvSpPr/>
          <p:nvPr/>
        </p:nvSpPr>
        <p:spPr>
          <a:xfrm>
            <a:off x="3818999" y="2350491"/>
            <a:ext cx="8069124" cy="3967335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20" name="表格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1408999"/>
              </p:ext>
            </p:extLst>
          </p:nvPr>
        </p:nvGraphicFramePr>
        <p:xfrm>
          <a:off x="145968" y="1829981"/>
          <a:ext cx="3406858" cy="402336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510333">
                  <a:extLst>
                    <a:ext uri="{9D8B030D-6E8A-4147-A177-3AD203B41FA5}">
                      <a16:colId xmlns:a16="http://schemas.microsoft.com/office/drawing/2014/main" val="763461181"/>
                    </a:ext>
                  </a:extLst>
                </a:gridCol>
                <a:gridCol w="2896525">
                  <a:extLst>
                    <a:ext uri="{9D8B030D-6E8A-4147-A177-3AD203B41FA5}">
                      <a16:colId xmlns:a16="http://schemas.microsoft.com/office/drawing/2014/main" val="4214860024"/>
                    </a:ext>
                  </a:extLst>
                </a:gridCol>
              </a:tblGrid>
              <a:tr h="323275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事件名稱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2880104"/>
                  </a:ext>
                </a:extLst>
              </a:tr>
              <a:tr h="323275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+mn-lt"/>
                          <a:ea typeface="微軟正黑體" panose="020B0604030504040204" pitchFamily="34" charset="-120"/>
                        </a:rPr>
                        <a:t>1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700" kern="120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onTriageListClick</a:t>
                      </a:r>
                      <a:r>
                        <a:rPr lang="en-US" altLang="zh-TW" sz="17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($event)</a:t>
                      </a:r>
                      <a:endParaRPr lang="zh-TW" altLang="en-US" sz="1700" kern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6755730"/>
                  </a:ext>
                </a:extLst>
              </a:tr>
              <a:tr h="323275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+mn-lt"/>
                          <a:ea typeface="微軟正黑體" panose="020B0604030504040204" pitchFamily="34" charset="-12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700" kern="120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onSaveTriageClick</a:t>
                      </a:r>
                      <a:r>
                        <a:rPr lang="en-US" altLang="zh-TW" sz="17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($event)</a:t>
                      </a:r>
                      <a:endParaRPr lang="zh-TW" altLang="en-US" sz="1700" kern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7408284"/>
                  </a:ext>
                </a:extLst>
              </a:tr>
              <a:tr h="323275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+mn-lt"/>
                          <a:ea typeface="微軟正黑體" panose="020B0604030504040204" pitchFamily="34" charset="-12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700" kern="120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onAddTriageClick</a:t>
                      </a:r>
                      <a:r>
                        <a:rPr lang="en-US" altLang="zh-TW" sz="17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($event)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0244973"/>
                  </a:ext>
                </a:extLst>
              </a:tr>
              <a:tr h="323275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+mn-lt"/>
                          <a:ea typeface="微軟正黑體" panose="020B0604030504040204" pitchFamily="34" charset="-12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700" kern="120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onRemoveTriageClick</a:t>
                      </a:r>
                      <a:r>
                        <a:rPr lang="en-US" altLang="zh-TW" sz="17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($event)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5141520"/>
                  </a:ext>
                </a:extLst>
              </a:tr>
              <a:tr h="323275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+mn-lt"/>
                          <a:ea typeface="微軟正黑體" panose="020B0604030504040204" pitchFamily="34" charset="-120"/>
                        </a:rPr>
                        <a:t>5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700" kern="120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onReprintClick</a:t>
                      </a:r>
                      <a:r>
                        <a:rPr lang="en-US" altLang="zh-TW" sz="17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($event)</a:t>
                      </a:r>
                      <a:endParaRPr lang="zh-TW" altLang="en-US" sz="1700" kern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2885112"/>
                  </a:ext>
                </a:extLst>
              </a:tr>
              <a:tr h="323275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+mn-lt"/>
                          <a:ea typeface="微軟正黑體" panose="020B0604030504040204" pitchFamily="34" charset="-120"/>
                        </a:rPr>
                        <a:t>6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700" kern="120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onDepartClick</a:t>
                      </a:r>
                      <a:r>
                        <a:rPr lang="en-US" altLang="zh-TW" sz="17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($event)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8921958"/>
                  </a:ext>
                </a:extLst>
              </a:tr>
              <a:tr h="323275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+mn-lt"/>
                          <a:ea typeface="微軟正黑體" panose="020B0604030504040204" pitchFamily="34" charset="-120"/>
                        </a:rPr>
                        <a:t>7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700" kern="120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onReadCardClick</a:t>
                      </a:r>
                      <a:r>
                        <a:rPr lang="en-US" altLang="zh-TW" sz="17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($event)</a:t>
                      </a:r>
                      <a:endParaRPr lang="zh-TW" altLang="en-US" sz="1700" kern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8886863"/>
                  </a:ext>
                </a:extLst>
              </a:tr>
              <a:tr h="323275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+mn-lt"/>
                          <a:ea typeface="微軟正黑體" panose="020B0604030504040204" pitchFamily="34" charset="-120"/>
                        </a:rPr>
                        <a:t>8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700" kern="120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onInputIdentityClick</a:t>
                      </a:r>
                      <a:r>
                        <a:rPr lang="en-US" altLang="zh-TW" sz="17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($event)</a:t>
                      </a:r>
                      <a:endParaRPr lang="zh-TW" altLang="en-US" sz="1700" kern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4252381"/>
                  </a:ext>
                </a:extLst>
              </a:tr>
              <a:tr h="323275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+mn-lt"/>
                          <a:ea typeface="微軟正黑體" panose="020B0604030504040204" pitchFamily="34" charset="-120"/>
                        </a:rPr>
                        <a:t>9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700" kern="120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onGetVitalSignClick</a:t>
                      </a:r>
                      <a:r>
                        <a:rPr lang="en-US" altLang="zh-TW" sz="17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($event)</a:t>
                      </a:r>
                      <a:endParaRPr lang="zh-TW" altLang="en-US" sz="1700" kern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2894334"/>
                  </a:ext>
                </a:extLst>
              </a:tr>
              <a:tr h="323275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+mn-lt"/>
                          <a:ea typeface="微軟正黑體" panose="020B0604030504040204" pitchFamily="34" charset="-120"/>
                        </a:rPr>
                        <a:t>10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700" kern="120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onAutoTriageSave</a:t>
                      </a:r>
                      <a:r>
                        <a:rPr lang="en-US" altLang="zh-TW" sz="17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($event)</a:t>
                      </a:r>
                      <a:endParaRPr lang="zh-TW" altLang="en-US" sz="1700" kern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0610551"/>
                  </a:ext>
                </a:extLst>
              </a:tr>
            </a:tbl>
          </a:graphicData>
        </a:graphic>
      </p:graphicFrame>
      <p:sp>
        <p:nvSpPr>
          <p:cNvPr id="16" name="標題 1"/>
          <p:cNvSpPr txBox="1">
            <a:spLocks/>
          </p:cNvSpPr>
          <p:nvPr/>
        </p:nvSpPr>
        <p:spPr>
          <a:xfrm>
            <a:off x="376494" y="-87409"/>
            <a:ext cx="8900510" cy="11746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1.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UI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&amp;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Event Binding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(3/27)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橢圓 3">
            <a:hlinkClick r:id="rId4" action="ppaction://hlinksldjump"/>
            <a:extLst>
              <a:ext uri="{FF2B5EF4-FFF2-40B4-BE49-F238E27FC236}">
                <a16:creationId xmlns:a16="http://schemas.microsoft.com/office/drawing/2014/main" id="{31FDCB66-5D69-46B0-9020-50EC7B3CD8CC}"/>
              </a:ext>
            </a:extLst>
          </p:cNvPr>
          <p:cNvSpPr/>
          <p:nvPr/>
        </p:nvSpPr>
        <p:spPr>
          <a:xfrm>
            <a:off x="4127182" y="1552595"/>
            <a:ext cx="275170" cy="24578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bg1"/>
                </a:solidFill>
              </a:rPr>
              <a:t>1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23" name="橢圓 22">
            <a:extLst>
              <a:ext uri="{FF2B5EF4-FFF2-40B4-BE49-F238E27FC236}">
                <a16:creationId xmlns:a16="http://schemas.microsoft.com/office/drawing/2014/main" id="{C0B8F89D-F101-4C95-A722-F27A15F41C53}"/>
              </a:ext>
            </a:extLst>
          </p:cNvPr>
          <p:cNvSpPr/>
          <p:nvPr/>
        </p:nvSpPr>
        <p:spPr>
          <a:xfrm>
            <a:off x="4700667" y="1541536"/>
            <a:ext cx="275170" cy="24578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bg1"/>
                </a:solidFill>
              </a:rPr>
              <a:t>2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24" name="橢圓 23">
            <a:extLst>
              <a:ext uri="{FF2B5EF4-FFF2-40B4-BE49-F238E27FC236}">
                <a16:creationId xmlns:a16="http://schemas.microsoft.com/office/drawing/2014/main" id="{F733C7B0-5F9B-42F3-9A31-FC774116FE03}"/>
              </a:ext>
            </a:extLst>
          </p:cNvPr>
          <p:cNvSpPr/>
          <p:nvPr/>
        </p:nvSpPr>
        <p:spPr>
          <a:xfrm>
            <a:off x="5401734" y="1553179"/>
            <a:ext cx="270686" cy="22785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bg1"/>
                </a:solidFill>
              </a:rPr>
              <a:t>3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29" name="橢圓 28">
            <a:extLst>
              <a:ext uri="{FF2B5EF4-FFF2-40B4-BE49-F238E27FC236}">
                <a16:creationId xmlns:a16="http://schemas.microsoft.com/office/drawing/2014/main" id="{238BA509-A5A8-4DE1-82EB-FCAF0099739D}"/>
              </a:ext>
            </a:extLst>
          </p:cNvPr>
          <p:cNvSpPr/>
          <p:nvPr/>
        </p:nvSpPr>
        <p:spPr>
          <a:xfrm>
            <a:off x="6007964" y="1552595"/>
            <a:ext cx="275170" cy="24578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bg1"/>
                </a:solidFill>
              </a:rPr>
              <a:t>4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30" name="橢圓 29">
            <a:hlinkClick r:id="rId5" action="ppaction://hlinksldjump"/>
            <a:extLst>
              <a:ext uri="{FF2B5EF4-FFF2-40B4-BE49-F238E27FC236}">
                <a16:creationId xmlns:a16="http://schemas.microsoft.com/office/drawing/2014/main" id="{22605F36-1973-4876-85A4-DAAC495AE25C}"/>
              </a:ext>
            </a:extLst>
          </p:cNvPr>
          <p:cNvSpPr/>
          <p:nvPr/>
        </p:nvSpPr>
        <p:spPr>
          <a:xfrm>
            <a:off x="6597378" y="1563581"/>
            <a:ext cx="275170" cy="24578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bg1"/>
                </a:solidFill>
              </a:rPr>
              <a:t>5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32" name="橢圓 31">
            <a:hlinkClick r:id="rId6" action="ppaction://hlinksldjump"/>
            <a:extLst>
              <a:ext uri="{FF2B5EF4-FFF2-40B4-BE49-F238E27FC236}">
                <a16:creationId xmlns:a16="http://schemas.microsoft.com/office/drawing/2014/main" id="{07BF9916-FF46-44C9-8035-B759F2959E69}"/>
              </a:ext>
            </a:extLst>
          </p:cNvPr>
          <p:cNvSpPr/>
          <p:nvPr/>
        </p:nvSpPr>
        <p:spPr>
          <a:xfrm>
            <a:off x="6300859" y="2271145"/>
            <a:ext cx="249484" cy="22183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bg1"/>
                </a:solidFill>
              </a:rPr>
              <a:t>6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C0426D95-3ECB-4C94-8ED7-D2E28B302C62}"/>
              </a:ext>
            </a:extLst>
          </p:cNvPr>
          <p:cNvSpPr/>
          <p:nvPr/>
        </p:nvSpPr>
        <p:spPr>
          <a:xfrm>
            <a:off x="10115332" y="2013134"/>
            <a:ext cx="1591828" cy="3760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/>
              <a:t>TriageRecord</a:t>
            </a:r>
            <a:endParaRPr lang="zh-TW" altLang="en-US" dirty="0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231B7C61-9289-4453-AF9E-99FD91BE61D0}"/>
              </a:ext>
            </a:extLst>
          </p:cNvPr>
          <p:cNvSpPr/>
          <p:nvPr/>
        </p:nvSpPr>
        <p:spPr>
          <a:xfrm>
            <a:off x="5240406" y="2645706"/>
            <a:ext cx="6561450" cy="3555811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249300F3-940E-48A3-83DD-760576C5A0C2}"/>
              </a:ext>
            </a:extLst>
          </p:cNvPr>
          <p:cNvSpPr/>
          <p:nvPr/>
        </p:nvSpPr>
        <p:spPr>
          <a:xfrm>
            <a:off x="6425601" y="5850875"/>
            <a:ext cx="1591828" cy="376043"/>
          </a:xfrm>
          <a:prstGeom prst="rect">
            <a:avLst/>
          </a:pr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/>
              <a:t>TriageClassify</a:t>
            </a:r>
            <a:endParaRPr lang="zh-TW" altLang="en-US" dirty="0"/>
          </a:p>
        </p:txBody>
      </p:sp>
      <p:sp>
        <p:nvSpPr>
          <p:cNvPr id="40" name="內容版面配置區 3">
            <a:extLst>
              <a:ext uri="{FF2B5EF4-FFF2-40B4-BE49-F238E27FC236}">
                <a16:creationId xmlns:a16="http://schemas.microsoft.com/office/drawing/2014/main" id="{1D6E00C7-AE8C-4A4A-BDD6-0E59265089FF}"/>
              </a:ext>
            </a:extLst>
          </p:cNvPr>
          <p:cNvSpPr txBox="1">
            <a:spLocks/>
          </p:cNvSpPr>
          <p:nvPr/>
        </p:nvSpPr>
        <p:spPr>
          <a:xfrm>
            <a:off x="12388578" y="1202759"/>
            <a:ext cx="3403198" cy="6057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TW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cs typeface="Calibri" panose="020F0502020204030204" pitchFamily="34" charset="0"/>
              </a:rPr>
              <a:t>原系統畫面</a:t>
            </a:r>
            <a:r>
              <a:rPr lang="en-US" altLang="zh-TW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cs typeface="Calibri" panose="020F0502020204030204" pitchFamily="34" charset="0"/>
              </a:rPr>
              <a:t>--</a:t>
            </a:r>
            <a:r>
              <a:rPr lang="zh-TW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cs typeface="Calibri" panose="020F0502020204030204" pitchFamily="34" charset="0"/>
              </a:rPr>
              <a:t>檢傷</a:t>
            </a:r>
            <a:endParaRPr lang="en-US" altLang="zh-TW" sz="2400" dirty="0">
              <a:solidFill>
                <a:schemeClr val="tx1">
                  <a:lumMod val="95000"/>
                  <a:lumOff val="5000"/>
                </a:schemeClr>
              </a:solidFill>
              <a:latin typeface="+mn-lt"/>
              <a:cs typeface="Calibri" panose="020F0502020204030204" pitchFamily="34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1C91ADE-9E4F-4E3B-9921-8A19D0CE41EE}"/>
              </a:ext>
            </a:extLst>
          </p:cNvPr>
          <p:cNvSpPr/>
          <p:nvPr/>
        </p:nvSpPr>
        <p:spPr>
          <a:xfrm>
            <a:off x="3615318" y="1465981"/>
            <a:ext cx="8365768" cy="5144775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5034DD85-9644-46B6-8544-E3A7485BE041}"/>
              </a:ext>
            </a:extLst>
          </p:cNvPr>
          <p:cNvSpPr/>
          <p:nvPr/>
        </p:nvSpPr>
        <p:spPr>
          <a:xfrm>
            <a:off x="3648579" y="6411735"/>
            <a:ext cx="1591828" cy="37604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/>
              <a:t>TriageMain</a:t>
            </a:r>
            <a:endParaRPr lang="zh-TW" altLang="en-US" dirty="0"/>
          </a:p>
        </p:txBody>
      </p:sp>
      <p:sp>
        <p:nvSpPr>
          <p:cNvPr id="33" name="橢圓 32">
            <a:hlinkClick r:id="rId7" action="ppaction://hlinksldjump"/>
            <a:extLst>
              <a:ext uri="{FF2B5EF4-FFF2-40B4-BE49-F238E27FC236}">
                <a16:creationId xmlns:a16="http://schemas.microsoft.com/office/drawing/2014/main" id="{23A7F572-C564-43B4-8B04-7615DCFAD121}"/>
              </a:ext>
            </a:extLst>
          </p:cNvPr>
          <p:cNvSpPr/>
          <p:nvPr/>
        </p:nvSpPr>
        <p:spPr>
          <a:xfrm>
            <a:off x="9786116" y="2242210"/>
            <a:ext cx="249478" cy="27970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bg1"/>
                </a:solidFill>
              </a:rPr>
              <a:t>7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34" name="橢圓 33">
            <a:hlinkClick r:id="rId8" action="ppaction://hlinksldjump"/>
            <a:extLst>
              <a:ext uri="{FF2B5EF4-FFF2-40B4-BE49-F238E27FC236}">
                <a16:creationId xmlns:a16="http://schemas.microsoft.com/office/drawing/2014/main" id="{E9149A35-9F1C-4D8C-B5D1-C94013AACE74}"/>
              </a:ext>
            </a:extLst>
          </p:cNvPr>
          <p:cNvSpPr/>
          <p:nvPr/>
        </p:nvSpPr>
        <p:spPr>
          <a:xfrm>
            <a:off x="11707160" y="2272091"/>
            <a:ext cx="249478" cy="27970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bg1"/>
                </a:solidFill>
              </a:rPr>
              <a:t>8</a:t>
            </a:r>
            <a:endParaRPr lang="zh-TW" altLang="en-US" dirty="0">
              <a:solidFill>
                <a:schemeClr val="bg1"/>
              </a:solidFill>
            </a:endParaRPr>
          </a:p>
        </p:txBody>
      </p:sp>
      <p:grpSp>
        <p:nvGrpSpPr>
          <p:cNvPr id="44" name="群組 43">
            <a:extLst>
              <a:ext uri="{FF2B5EF4-FFF2-40B4-BE49-F238E27FC236}">
                <a16:creationId xmlns:a16="http://schemas.microsoft.com/office/drawing/2014/main" id="{14059CFE-20DD-4C27-B409-B480DE42C743}"/>
              </a:ext>
            </a:extLst>
          </p:cNvPr>
          <p:cNvGrpSpPr/>
          <p:nvPr/>
        </p:nvGrpSpPr>
        <p:grpSpPr>
          <a:xfrm>
            <a:off x="4975837" y="3986497"/>
            <a:ext cx="448518" cy="409589"/>
            <a:chOff x="5217001" y="6003816"/>
            <a:chExt cx="448518" cy="409589"/>
          </a:xfrm>
        </p:grpSpPr>
        <p:sp>
          <p:nvSpPr>
            <p:cNvPr id="45" name="橢圓 44">
              <a:extLst>
                <a:ext uri="{FF2B5EF4-FFF2-40B4-BE49-F238E27FC236}">
                  <a16:creationId xmlns:a16="http://schemas.microsoft.com/office/drawing/2014/main" id="{06B774AD-9BFE-4C19-819D-9CF37932BCD5}"/>
                </a:ext>
              </a:extLst>
            </p:cNvPr>
            <p:cNvSpPr/>
            <p:nvPr/>
          </p:nvSpPr>
          <p:spPr>
            <a:xfrm>
              <a:off x="5301378" y="6133698"/>
              <a:ext cx="249478" cy="27970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46" name="內容版面配置區 3">
              <a:extLst>
                <a:ext uri="{FF2B5EF4-FFF2-40B4-BE49-F238E27FC236}">
                  <a16:creationId xmlns:a16="http://schemas.microsoft.com/office/drawing/2014/main" id="{7706F88E-492C-4563-85E9-A2E80BEA23DF}"/>
                </a:ext>
              </a:extLst>
            </p:cNvPr>
            <p:cNvSpPr txBox="1">
              <a:spLocks/>
            </p:cNvSpPr>
            <p:nvPr/>
          </p:nvSpPr>
          <p:spPr>
            <a:xfrm>
              <a:off x="5217001" y="6003816"/>
              <a:ext cx="448518" cy="358789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50000"/>
                </a:lnSpc>
                <a:buFont typeface="Arial" panose="020B0604020202020204" pitchFamily="34" charset="0"/>
                <a:buNone/>
              </a:pPr>
              <a:r>
                <a:rPr lang="en-US" altLang="zh-TW" sz="1800" dirty="0">
                  <a:solidFill>
                    <a:schemeClr val="bg1"/>
                  </a:solidFill>
                  <a:latin typeface="+mn-lt"/>
                  <a:cs typeface="Calibri" panose="020F0502020204030204" pitchFamily="34" charset="0"/>
                </a:rPr>
                <a:t>9</a:t>
              </a:r>
            </a:p>
          </p:txBody>
        </p:sp>
      </p:grpSp>
      <p:grpSp>
        <p:nvGrpSpPr>
          <p:cNvPr id="27" name="群組 26">
            <a:extLst>
              <a:ext uri="{FF2B5EF4-FFF2-40B4-BE49-F238E27FC236}">
                <a16:creationId xmlns:a16="http://schemas.microsoft.com/office/drawing/2014/main" id="{70B92A43-7698-4717-AA71-FAE9FE92A9AB}"/>
              </a:ext>
            </a:extLst>
          </p:cNvPr>
          <p:cNvGrpSpPr/>
          <p:nvPr/>
        </p:nvGrpSpPr>
        <p:grpSpPr>
          <a:xfrm>
            <a:off x="11756827" y="735868"/>
            <a:ext cx="448518" cy="409589"/>
            <a:chOff x="5217001" y="6003816"/>
            <a:chExt cx="448518" cy="409589"/>
          </a:xfrm>
        </p:grpSpPr>
        <p:sp>
          <p:nvSpPr>
            <p:cNvPr id="28" name="橢圓 27">
              <a:extLst>
                <a:ext uri="{FF2B5EF4-FFF2-40B4-BE49-F238E27FC236}">
                  <a16:creationId xmlns:a16="http://schemas.microsoft.com/office/drawing/2014/main" id="{0FFC4D8A-89A9-40C0-8EE8-C0894233E4FB}"/>
                </a:ext>
              </a:extLst>
            </p:cNvPr>
            <p:cNvSpPr/>
            <p:nvPr/>
          </p:nvSpPr>
          <p:spPr>
            <a:xfrm>
              <a:off x="5301378" y="6133698"/>
              <a:ext cx="249478" cy="27970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35" name="內容版面配置區 3">
              <a:extLst>
                <a:ext uri="{FF2B5EF4-FFF2-40B4-BE49-F238E27FC236}">
                  <a16:creationId xmlns:a16="http://schemas.microsoft.com/office/drawing/2014/main" id="{39E6ECC4-0D08-43EF-9522-B67F5BA70571}"/>
                </a:ext>
              </a:extLst>
            </p:cNvPr>
            <p:cNvSpPr txBox="1">
              <a:spLocks/>
            </p:cNvSpPr>
            <p:nvPr/>
          </p:nvSpPr>
          <p:spPr>
            <a:xfrm>
              <a:off x="5217001" y="6003816"/>
              <a:ext cx="448518" cy="358789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50000"/>
                </a:lnSpc>
                <a:buFont typeface="Arial" panose="020B0604020202020204" pitchFamily="34" charset="0"/>
                <a:buNone/>
              </a:pPr>
              <a:r>
                <a:rPr lang="en-US" altLang="zh-TW" sz="1800" dirty="0">
                  <a:solidFill>
                    <a:schemeClr val="bg1"/>
                  </a:solidFill>
                  <a:latin typeface="+mn-lt"/>
                  <a:cs typeface="Calibri" panose="020F0502020204030204" pitchFamily="34" charset="0"/>
                </a:rPr>
                <a:t>10</a:t>
              </a:r>
            </a:p>
          </p:txBody>
        </p:sp>
      </p:grpSp>
      <p:pic>
        <p:nvPicPr>
          <p:cNvPr id="26" name="圖片 1">
            <a:extLst>
              <a:ext uri="{FF2B5EF4-FFF2-40B4-BE49-F238E27FC236}">
                <a16:creationId xmlns:a16="http://schemas.microsoft.com/office/drawing/2014/main" id="{73161CEA-19C4-44F5-B153-960797D5295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73312" y="1970002"/>
            <a:ext cx="6679606" cy="47226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67798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表格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3724143"/>
              </p:ext>
            </p:extLst>
          </p:nvPr>
        </p:nvGraphicFramePr>
        <p:xfrm>
          <a:off x="71172" y="1709542"/>
          <a:ext cx="3769062" cy="182880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564589">
                  <a:extLst>
                    <a:ext uri="{9D8B030D-6E8A-4147-A177-3AD203B41FA5}">
                      <a16:colId xmlns:a16="http://schemas.microsoft.com/office/drawing/2014/main" val="763461181"/>
                    </a:ext>
                  </a:extLst>
                </a:gridCol>
                <a:gridCol w="3204473">
                  <a:extLst>
                    <a:ext uri="{9D8B030D-6E8A-4147-A177-3AD203B41FA5}">
                      <a16:colId xmlns:a16="http://schemas.microsoft.com/office/drawing/2014/main" val="4214860024"/>
                    </a:ext>
                  </a:extLst>
                </a:gridCol>
              </a:tblGrid>
              <a:tr h="337313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事件名稱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28801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+mn-lt"/>
                          <a:ea typeface="微軟正黑體" panose="020B0604030504040204" pitchFamily="34" charset="-120"/>
                        </a:rPr>
                        <a:t>1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700" kern="120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onInputIdentityClick</a:t>
                      </a:r>
                      <a:r>
                        <a:rPr lang="en-US" altLang="zh-TW" sz="17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($event)</a:t>
                      </a:r>
                      <a:endParaRPr lang="zh-TW" altLang="en-US" sz="1700" kern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070048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+mn-lt"/>
                          <a:ea typeface="微軟正黑體" panose="020B0604030504040204" pitchFamily="34" charset="-12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700" kern="120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onPatientCodeClick</a:t>
                      </a:r>
                      <a:r>
                        <a:rPr lang="en-US" altLang="zh-TW" sz="17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($event)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67557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+mn-lt"/>
                          <a:ea typeface="微軟正黑體" panose="020B0604030504040204" pitchFamily="34" charset="-12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700" kern="120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onPatientCodeSave</a:t>
                      </a:r>
                      <a:r>
                        <a:rPr lang="en-US" altLang="zh-TW" sz="17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($event)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022405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+mn-lt"/>
                          <a:ea typeface="微軟正黑體" panose="020B0604030504040204" pitchFamily="34" charset="-12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700" kern="120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onPatientCodeCancel</a:t>
                      </a:r>
                      <a:r>
                        <a:rPr lang="en-US" altLang="zh-TW" sz="17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($event)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5665609"/>
                  </a:ext>
                </a:extLst>
              </a:tr>
            </a:tbl>
          </a:graphicData>
        </a:graphic>
      </p:graphicFrame>
      <p:sp>
        <p:nvSpPr>
          <p:cNvPr id="16" name="標題 1"/>
          <p:cNvSpPr txBox="1">
            <a:spLocks/>
          </p:cNvSpPr>
          <p:nvPr/>
        </p:nvSpPr>
        <p:spPr>
          <a:xfrm>
            <a:off x="376494" y="-87409"/>
            <a:ext cx="8900510" cy="11746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1.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UI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&amp;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Event Binding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(4/27)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949F6C64-69FF-4B80-832C-78143D3628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4829" y="1190636"/>
            <a:ext cx="7889301" cy="5039773"/>
          </a:xfrm>
          <a:prstGeom prst="rect">
            <a:avLst/>
          </a:prstGeom>
        </p:spPr>
      </p:pic>
      <p:sp>
        <p:nvSpPr>
          <p:cNvPr id="4" name="橢圓 3">
            <a:hlinkClick r:id="rId4" action="ppaction://hlinksldjump"/>
            <a:extLst>
              <a:ext uri="{FF2B5EF4-FFF2-40B4-BE49-F238E27FC236}">
                <a16:creationId xmlns:a16="http://schemas.microsoft.com/office/drawing/2014/main" id="{31FDCB66-5D69-46B0-9020-50EC7B3CD8CC}"/>
              </a:ext>
            </a:extLst>
          </p:cNvPr>
          <p:cNvSpPr/>
          <p:nvPr/>
        </p:nvSpPr>
        <p:spPr>
          <a:xfrm>
            <a:off x="11491776" y="2372600"/>
            <a:ext cx="275170" cy="24578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bg1"/>
                </a:solidFill>
              </a:rPr>
              <a:t>1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CD660BFC-7265-4AF8-BFAE-C209A748D799}"/>
              </a:ext>
            </a:extLst>
          </p:cNvPr>
          <p:cNvSpPr/>
          <p:nvPr/>
        </p:nvSpPr>
        <p:spPr>
          <a:xfrm>
            <a:off x="5522976" y="2732802"/>
            <a:ext cx="4447783" cy="2150093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B62077F6-1283-4C40-99AC-AFB761C52842}"/>
              </a:ext>
            </a:extLst>
          </p:cNvPr>
          <p:cNvSpPr/>
          <p:nvPr/>
        </p:nvSpPr>
        <p:spPr>
          <a:xfrm>
            <a:off x="7418882" y="2441367"/>
            <a:ext cx="1591828" cy="3760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/>
              <a:t>TriageRecord</a:t>
            </a:r>
            <a:endParaRPr lang="zh-TW" altLang="en-US" dirty="0"/>
          </a:p>
        </p:txBody>
      </p:sp>
      <p:sp>
        <p:nvSpPr>
          <p:cNvPr id="21" name="內容版面配置區 3">
            <a:extLst>
              <a:ext uri="{FF2B5EF4-FFF2-40B4-BE49-F238E27FC236}">
                <a16:creationId xmlns:a16="http://schemas.microsoft.com/office/drawing/2014/main" id="{927A5BA9-3040-4888-8945-FA6EDD4EDC3B}"/>
              </a:ext>
            </a:extLst>
          </p:cNvPr>
          <p:cNvSpPr txBox="1">
            <a:spLocks/>
          </p:cNvSpPr>
          <p:nvPr/>
        </p:nvSpPr>
        <p:spPr>
          <a:xfrm>
            <a:off x="12374701" y="1406668"/>
            <a:ext cx="4122532" cy="6057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TW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cs typeface="Calibri" panose="020F0502020204030204" pitchFamily="34" charset="0"/>
              </a:rPr>
              <a:t>原系統</a:t>
            </a:r>
            <a:r>
              <a:rPr lang="en-US" altLang="zh-TW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cs typeface="Calibri" panose="020F0502020204030204" pitchFamily="34" charset="0"/>
              </a:rPr>
              <a:t>—</a:t>
            </a:r>
            <a:r>
              <a:rPr lang="zh-TW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cs typeface="Calibri" panose="020F0502020204030204" pitchFamily="34" charset="0"/>
              </a:rPr>
              <a:t>選擇病歷號</a:t>
            </a:r>
            <a:endParaRPr lang="en-US" altLang="zh-TW" sz="2400" dirty="0">
              <a:solidFill>
                <a:schemeClr val="tx1">
                  <a:lumMod val="95000"/>
                  <a:lumOff val="5000"/>
                </a:schemeClr>
              </a:solidFill>
              <a:latin typeface="+mn-lt"/>
              <a:cs typeface="Calibri" panose="020F0502020204030204" pitchFamily="34" charset="0"/>
            </a:endParaRPr>
          </a:p>
        </p:txBody>
      </p:sp>
      <p:sp>
        <p:nvSpPr>
          <p:cNvPr id="10" name="橢圓 9">
            <a:hlinkClick r:id="rId4" action="ppaction://hlinksldjump"/>
            <a:extLst>
              <a:ext uri="{FF2B5EF4-FFF2-40B4-BE49-F238E27FC236}">
                <a16:creationId xmlns:a16="http://schemas.microsoft.com/office/drawing/2014/main" id="{184DA4CC-D5F2-4367-B828-78F050E9F665}"/>
              </a:ext>
            </a:extLst>
          </p:cNvPr>
          <p:cNvSpPr/>
          <p:nvPr/>
        </p:nvSpPr>
        <p:spPr>
          <a:xfrm>
            <a:off x="9558004" y="3172582"/>
            <a:ext cx="275170" cy="24578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bg1"/>
                </a:solidFill>
              </a:rPr>
              <a:t>2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11" name="橢圓 10">
            <a:hlinkClick r:id="rId4" action="ppaction://hlinksldjump"/>
            <a:extLst>
              <a:ext uri="{FF2B5EF4-FFF2-40B4-BE49-F238E27FC236}">
                <a16:creationId xmlns:a16="http://schemas.microsoft.com/office/drawing/2014/main" id="{DDE3A9AD-EAB1-4A4E-8F40-4AA5724AC650}"/>
              </a:ext>
            </a:extLst>
          </p:cNvPr>
          <p:cNvSpPr/>
          <p:nvPr/>
        </p:nvSpPr>
        <p:spPr>
          <a:xfrm>
            <a:off x="9277004" y="4430240"/>
            <a:ext cx="275170" cy="24578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bg1"/>
                </a:solidFill>
              </a:rPr>
              <a:t>3</a:t>
            </a:r>
            <a:endParaRPr lang="zh-TW" altLang="en-US" dirty="0">
              <a:solidFill>
                <a:schemeClr val="bg1"/>
              </a:solidFill>
            </a:endParaRP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8D48EFE0-673A-48B4-8597-07A5DE3CB025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84701" y="2267058"/>
            <a:ext cx="4350867" cy="387586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橢圓 13">
            <a:hlinkClick r:id="rId4" action="ppaction://hlinksldjump"/>
            <a:extLst>
              <a:ext uri="{FF2B5EF4-FFF2-40B4-BE49-F238E27FC236}">
                <a16:creationId xmlns:a16="http://schemas.microsoft.com/office/drawing/2014/main" id="{A536F383-B034-4920-9F88-459C9B07AB9A}"/>
              </a:ext>
            </a:extLst>
          </p:cNvPr>
          <p:cNvSpPr/>
          <p:nvPr/>
        </p:nvSpPr>
        <p:spPr>
          <a:xfrm>
            <a:off x="9717468" y="4430240"/>
            <a:ext cx="275170" cy="24578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bg1"/>
                </a:solidFill>
              </a:rPr>
              <a:t>4</a:t>
            </a:r>
            <a:endParaRPr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8365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標題 1"/>
          <p:cNvSpPr txBox="1">
            <a:spLocks/>
          </p:cNvSpPr>
          <p:nvPr/>
        </p:nvSpPr>
        <p:spPr>
          <a:xfrm>
            <a:off x="376494" y="-87409"/>
            <a:ext cx="8900510" cy="11746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1.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UI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&amp;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Event Binding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(5/27)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949F6C64-69FF-4B80-832C-78143D3628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9277" y="1264894"/>
            <a:ext cx="8092777" cy="5099495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CD660BFC-7265-4AF8-BFAE-C209A748D799}"/>
              </a:ext>
            </a:extLst>
          </p:cNvPr>
          <p:cNvSpPr/>
          <p:nvPr/>
        </p:nvSpPr>
        <p:spPr>
          <a:xfrm>
            <a:off x="4132161" y="2534857"/>
            <a:ext cx="7708739" cy="305825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B62077F6-1283-4C40-99AC-AFB761C52842}"/>
              </a:ext>
            </a:extLst>
          </p:cNvPr>
          <p:cNvSpPr/>
          <p:nvPr/>
        </p:nvSpPr>
        <p:spPr>
          <a:xfrm>
            <a:off x="9894670" y="2284841"/>
            <a:ext cx="1591828" cy="3760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/>
              <a:t>ICCardInfos</a:t>
            </a:r>
            <a:endParaRPr lang="zh-TW" alt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4BFACABF-5B1A-4CAA-939F-1461646640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32574" y="1741822"/>
            <a:ext cx="6355631" cy="4145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356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949F6C64-69FF-4B80-832C-78143D3628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5319" y="1075781"/>
            <a:ext cx="8365766" cy="5106927"/>
          </a:xfrm>
          <a:prstGeom prst="rect">
            <a:avLst/>
          </a:prstGeom>
        </p:spPr>
      </p:pic>
      <p:sp>
        <p:nvSpPr>
          <p:cNvPr id="22" name="矩形 21">
            <a:extLst>
              <a:ext uri="{FF2B5EF4-FFF2-40B4-BE49-F238E27FC236}">
                <a16:creationId xmlns:a16="http://schemas.microsoft.com/office/drawing/2014/main" id="{6FC5648C-46D1-4954-9A06-7AAE723AEF4E}"/>
              </a:ext>
            </a:extLst>
          </p:cNvPr>
          <p:cNvSpPr/>
          <p:nvPr/>
        </p:nvSpPr>
        <p:spPr>
          <a:xfrm>
            <a:off x="3818999" y="2350491"/>
            <a:ext cx="8069124" cy="3967335"/>
          </a:xfrm>
          <a:prstGeom prst="rect">
            <a:avLst/>
          </a:prstGeom>
          <a:noFill/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20" name="表格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59839"/>
              </p:ext>
            </p:extLst>
          </p:nvPr>
        </p:nvGraphicFramePr>
        <p:xfrm>
          <a:off x="145968" y="1829981"/>
          <a:ext cx="3406858" cy="256032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510333">
                  <a:extLst>
                    <a:ext uri="{9D8B030D-6E8A-4147-A177-3AD203B41FA5}">
                      <a16:colId xmlns:a16="http://schemas.microsoft.com/office/drawing/2014/main" val="763461181"/>
                    </a:ext>
                  </a:extLst>
                </a:gridCol>
                <a:gridCol w="2896525">
                  <a:extLst>
                    <a:ext uri="{9D8B030D-6E8A-4147-A177-3AD203B41FA5}">
                      <a16:colId xmlns:a16="http://schemas.microsoft.com/office/drawing/2014/main" val="4214860024"/>
                    </a:ext>
                  </a:extLst>
                </a:gridCol>
              </a:tblGrid>
              <a:tr h="323275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事件名稱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2880104"/>
                  </a:ext>
                </a:extLst>
              </a:tr>
              <a:tr h="323275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+mn-lt"/>
                          <a:ea typeface="微軟正黑體" panose="020B0604030504040204" pitchFamily="34" charset="-120"/>
                        </a:rPr>
                        <a:t>1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700" kern="120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onBigItemsClick</a:t>
                      </a:r>
                      <a:r>
                        <a:rPr lang="en-US" altLang="zh-TW" sz="17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($event)</a:t>
                      </a:r>
                      <a:endParaRPr lang="zh-TW" altLang="en-US" sz="1700" kern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6755730"/>
                  </a:ext>
                </a:extLst>
              </a:tr>
              <a:tr h="323275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+mn-lt"/>
                          <a:ea typeface="微軟正黑體" panose="020B0604030504040204" pitchFamily="34" charset="-12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700" kern="120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onMiddleltemsClick</a:t>
                      </a:r>
                      <a:r>
                        <a:rPr lang="en-US" altLang="zh-TW" sz="17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($event)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6782949"/>
                  </a:ext>
                </a:extLst>
              </a:tr>
              <a:tr h="323275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+mn-lt"/>
                          <a:ea typeface="微軟正黑體" panose="020B0604030504040204" pitchFamily="34" charset="-12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700" kern="120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onTriageItemsClick</a:t>
                      </a:r>
                      <a:r>
                        <a:rPr lang="en-US" altLang="zh-TW" sz="17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($event)</a:t>
                      </a:r>
                      <a:endParaRPr lang="zh-TW" altLang="en-US" sz="1700" kern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7408284"/>
                  </a:ext>
                </a:extLst>
              </a:tr>
              <a:tr h="323275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+mn-lt"/>
                          <a:ea typeface="微軟正黑體" panose="020B0604030504040204" pitchFamily="34" charset="-12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700" kern="120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onSearchTriageClick</a:t>
                      </a:r>
                      <a:r>
                        <a:rPr lang="en-US" altLang="zh-TW" sz="17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($event)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0244973"/>
                  </a:ext>
                </a:extLst>
              </a:tr>
              <a:tr h="323275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+mn-lt"/>
                          <a:ea typeface="微軟正黑體" panose="020B0604030504040204" pitchFamily="34" charset="-120"/>
                        </a:rPr>
                        <a:t>5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700" kern="120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onModicyTriageClick</a:t>
                      </a:r>
                      <a:r>
                        <a:rPr lang="en-US" altLang="zh-TW" sz="17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($event)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5141520"/>
                  </a:ext>
                </a:extLst>
              </a:tr>
              <a:tr h="323275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+mn-lt"/>
                          <a:ea typeface="微軟正黑體" panose="020B0604030504040204" pitchFamily="34" charset="-120"/>
                        </a:rPr>
                        <a:t>6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700" kern="120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onRemoveTriageClick</a:t>
                      </a:r>
                      <a:r>
                        <a:rPr lang="en-US" altLang="zh-TW" sz="17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($event)</a:t>
                      </a:r>
                      <a:endParaRPr lang="zh-TW" altLang="en-US" sz="1700" kern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2885112"/>
                  </a:ext>
                </a:extLst>
              </a:tr>
            </a:tbl>
          </a:graphicData>
        </a:graphic>
      </p:graphicFrame>
      <p:sp>
        <p:nvSpPr>
          <p:cNvPr id="16" name="標題 1"/>
          <p:cNvSpPr txBox="1">
            <a:spLocks/>
          </p:cNvSpPr>
          <p:nvPr/>
        </p:nvSpPr>
        <p:spPr>
          <a:xfrm>
            <a:off x="376494" y="-87409"/>
            <a:ext cx="8900510" cy="11746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1.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UI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&amp;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Event Binding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(6/27)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橢圓 3">
            <a:hlinkClick r:id="rId4" action="ppaction://hlinksldjump"/>
            <a:extLst>
              <a:ext uri="{FF2B5EF4-FFF2-40B4-BE49-F238E27FC236}">
                <a16:creationId xmlns:a16="http://schemas.microsoft.com/office/drawing/2014/main" id="{31FDCB66-5D69-46B0-9020-50EC7B3CD8CC}"/>
              </a:ext>
            </a:extLst>
          </p:cNvPr>
          <p:cNvSpPr/>
          <p:nvPr/>
        </p:nvSpPr>
        <p:spPr>
          <a:xfrm>
            <a:off x="6791650" y="3068879"/>
            <a:ext cx="275170" cy="24578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bg1"/>
                </a:solidFill>
              </a:rPr>
              <a:t>1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23" name="橢圓 22">
            <a:extLst>
              <a:ext uri="{FF2B5EF4-FFF2-40B4-BE49-F238E27FC236}">
                <a16:creationId xmlns:a16="http://schemas.microsoft.com/office/drawing/2014/main" id="{C0B8F89D-F101-4C95-A722-F27A15F41C53}"/>
              </a:ext>
            </a:extLst>
          </p:cNvPr>
          <p:cNvSpPr/>
          <p:nvPr/>
        </p:nvSpPr>
        <p:spPr>
          <a:xfrm>
            <a:off x="8630249" y="3076772"/>
            <a:ext cx="275170" cy="24578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bg1"/>
                </a:solidFill>
              </a:rPr>
              <a:t>2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24" name="橢圓 23">
            <a:extLst>
              <a:ext uri="{FF2B5EF4-FFF2-40B4-BE49-F238E27FC236}">
                <a16:creationId xmlns:a16="http://schemas.microsoft.com/office/drawing/2014/main" id="{F733C7B0-5F9B-42F3-9A31-FC774116FE03}"/>
              </a:ext>
            </a:extLst>
          </p:cNvPr>
          <p:cNvSpPr/>
          <p:nvPr/>
        </p:nvSpPr>
        <p:spPr>
          <a:xfrm>
            <a:off x="11441431" y="3159760"/>
            <a:ext cx="270686" cy="22785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bg1"/>
                </a:solidFill>
              </a:rPr>
              <a:t>3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29" name="橢圓 28">
            <a:extLst>
              <a:ext uri="{FF2B5EF4-FFF2-40B4-BE49-F238E27FC236}">
                <a16:creationId xmlns:a16="http://schemas.microsoft.com/office/drawing/2014/main" id="{238BA509-A5A8-4DE1-82EB-FCAF0099739D}"/>
              </a:ext>
            </a:extLst>
          </p:cNvPr>
          <p:cNvSpPr/>
          <p:nvPr/>
        </p:nvSpPr>
        <p:spPr>
          <a:xfrm>
            <a:off x="10441068" y="2767935"/>
            <a:ext cx="275170" cy="24578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bg1"/>
                </a:solidFill>
              </a:rPr>
              <a:t>4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30" name="橢圓 29">
            <a:hlinkClick r:id="rId5" action="ppaction://hlinksldjump"/>
            <a:extLst>
              <a:ext uri="{FF2B5EF4-FFF2-40B4-BE49-F238E27FC236}">
                <a16:creationId xmlns:a16="http://schemas.microsoft.com/office/drawing/2014/main" id="{22605F36-1973-4876-85A4-DAAC495AE25C}"/>
              </a:ext>
            </a:extLst>
          </p:cNvPr>
          <p:cNvSpPr/>
          <p:nvPr/>
        </p:nvSpPr>
        <p:spPr>
          <a:xfrm>
            <a:off x="11049540" y="2756500"/>
            <a:ext cx="275170" cy="24578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bg1"/>
                </a:solidFill>
              </a:rPr>
              <a:t>5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C0426D95-3ECB-4C94-8ED7-D2E28B302C62}"/>
              </a:ext>
            </a:extLst>
          </p:cNvPr>
          <p:cNvSpPr/>
          <p:nvPr/>
        </p:nvSpPr>
        <p:spPr>
          <a:xfrm>
            <a:off x="10115332" y="2013134"/>
            <a:ext cx="1591828" cy="3760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/>
              <a:t>TriageRecord</a:t>
            </a:r>
            <a:endParaRPr lang="zh-TW" altLang="en-US" dirty="0"/>
          </a:p>
        </p:txBody>
      </p:sp>
      <p:pic>
        <p:nvPicPr>
          <p:cNvPr id="26" name="圖片 1">
            <a:extLst>
              <a:ext uri="{FF2B5EF4-FFF2-40B4-BE49-F238E27FC236}">
                <a16:creationId xmlns:a16="http://schemas.microsoft.com/office/drawing/2014/main" id="{73161CEA-19C4-44F5-B153-960797D529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51973" y="1829981"/>
            <a:ext cx="6679606" cy="47226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" name="矩形 37">
            <a:extLst>
              <a:ext uri="{FF2B5EF4-FFF2-40B4-BE49-F238E27FC236}">
                <a16:creationId xmlns:a16="http://schemas.microsoft.com/office/drawing/2014/main" id="{231B7C61-9289-4453-AF9E-99FD91BE61D0}"/>
              </a:ext>
            </a:extLst>
          </p:cNvPr>
          <p:cNvSpPr/>
          <p:nvPr/>
        </p:nvSpPr>
        <p:spPr>
          <a:xfrm>
            <a:off x="5240406" y="2645706"/>
            <a:ext cx="6561450" cy="3555811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249300F3-940E-48A3-83DD-760576C5A0C2}"/>
              </a:ext>
            </a:extLst>
          </p:cNvPr>
          <p:cNvSpPr/>
          <p:nvPr/>
        </p:nvSpPr>
        <p:spPr>
          <a:xfrm>
            <a:off x="6425601" y="5850875"/>
            <a:ext cx="1591828" cy="376043"/>
          </a:xfrm>
          <a:prstGeom prst="rect">
            <a:avLst/>
          </a:pr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/>
              <a:t>TriageClassify</a:t>
            </a:r>
            <a:endParaRPr lang="zh-TW" altLang="en-US" dirty="0"/>
          </a:p>
        </p:txBody>
      </p:sp>
      <p:sp>
        <p:nvSpPr>
          <p:cNvPr id="40" name="內容版面配置區 3">
            <a:extLst>
              <a:ext uri="{FF2B5EF4-FFF2-40B4-BE49-F238E27FC236}">
                <a16:creationId xmlns:a16="http://schemas.microsoft.com/office/drawing/2014/main" id="{1D6E00C7-AE8C-4A4A-BDD6-0E59265089FF}"/>
              </a:ext>
            </a:extLst>
          </p:cNvPr>
          <p:cNvSpPr txBox="1">
            <a:spLocks/>
          </p:cNvSpPr>
          <p:nvPr/>
        </p:nvSpPr>
        <p:spPr>
          <a:xfrm>
            <a:off x="12388578" y="1202759"/>
            <a:ext cx="3403198" cy="6057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TW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cs typeface="Calibri" panose="020F0502020204030204" pitchFamily="34" charset="0"/>
              </a:rPr>
              <a:t>原系統畫面</a:t>
            </a:r>
            <a:r>
              <a:rPr lang="en-US" altLang="zh-TW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cs typeface="Calibri" panose="020F0502020204030204" pitchFamily="34" charset="0"/>
              </a:rPr>
              <a:t>--</a:t>
            </a:r>
            <a:r>
              <a:rPr lang="zh-TW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cs typeface="Calibri" panose="020F0502020204030204" pitchFamily="34" charset="0"/>
              </a:rPr>
              <a:t>檢傷</a:t>
            </a:r>
            <a:endParaRPr lang="en-US" altLang="zh-TW" sz="2400" dirty="0">
              <a:solidFill>
                <a:schemeClr val="tx1">
                  <a:lumMod val="95000"/>
                  <a:lumOff val="5000"/>
                </a:schemeClr>
              </a:solidFill>
              <a:latin typeface="+mn-lt"/>
              <a:cs typeface="Calibri" panose="020F0502020204030204" pitchFamily="34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1C91ADE-9E4F-4E3B-9921-8A19D0CE41EE}"/>
              </a:ext>
            </a:extLst>
          </p:cNvPr>
          <p:cNvSpPr/>
          <p:nvPr/>
        </p:nvSpPr>
        <p:spPr>
          <a:xfrm>
            <a:off x="3615318" y="1465981"/>
            <a:ext cx="8365768" cy="5144775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5034DD85-9644-46B6-8544-E3A7485BE041}"/>
              </a:ext>
            </a:extLst>
          </p:cNvPr>
          <p:cNvSpPr/>
          <p:nvPr/>
        </p:nvSpPr>
        <p:spPr>
          <a:xfrm>
            <a:off x="3648579" y="6411735"/>
            <a:ext cx="1591828" cy="37604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/>
              <a:t>TriageMain</a:t>
            </a:r>
            <a:endParaRPr lang="zh-TW" altLang="en-US" dirty="0"/>
          </a:p>
        </p:txBody>
      </p:sp>
      <p:sp>
        <p:nvSpPr>
          <p:cNvPr id="31" name="橢圓 30">
            <a:extLst>
              <a:ext uri="{FF2B5EF4-FFF2-40B4-BE49-F238E27FC236}">
                <a16:creationId xmlns:a16="http://schemas.microsoft.com/office/drawing/2014/main" id="{DA9E7911-FF1F-4B7D-A19B-DEBB2FDFD6BE}"/>
              </a:ext>
            </a:extLst>
          </p:cNvPr>
          <p:cNvSpPr/>
          <p:nvPr/>
        </p:nvSpPr>
        <p:spPr>
          <a:xfrm>
            <a:off x="11642019" y="2766263"/>
            <a:ext cx="275170" cy="24578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bg1"/>
                </a:solidFill>
              </a:rPr>
              <a:t>6</a:t>
            </a:r>
            <a:endParaRPr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480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949F6C64-69FF-4B80-832C-78143D3628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1369" y="1105559"/>
            <a:ext cx="8196225" cy="5209932"/>
          </a:xfrm>
          <a:prstGeom prst="rect">
            <a:avLst/>
          </a:prstGeom>
        </p:spPr>
      </p:pic>
      <p:sp>
        <p:nvSpPr>
          <p:cNvPr id="22" name="矩形 21">
            <a:extLst>
              <a:ext uri="{FF2B5EF4-FFF2-40B4-BE49-F238E27FC236}">
                <a16:creationId xmlns:a16="http://schemas.microsoft.com/office/drawing/2014/main" id="{6FC5648C-46D1-4954-9A06-7AAE723AEF4E}"/>
              </a:ext>
            </a:extLst>
          </p:cNvPr>
          <p:cNvSpPr/>
          <p:nvPr/>
        </p:nvSpPr>
        <p:spPr>
          <a:xfrm>
            <a:off x="5312780" y="1709542"/>
            <a:ext cx="5175019" cy="4042899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20" name="表格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1266516"/>
              </p:ext>
            </p:extLst>
          </p:nvPr>
        </p:nvGraphicFramePr>
        <p:xfrm>
          <a:off x="71172" y="1709542"/>
          <a:ext cx="3529094" cy="219456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528643">
                  <a:extLst>
                    <a:ext uri="{9D8B030D-6E8A-4147-A177-3AD203B41FA5}">
                      <a16:colId xmlns:a16="http://schemas.microsoft.com/office/drawing/2014/main" val="763461181"/>
                    </a:ext>
                  </a:extLst>
                </a:gridCol>
                <a:gridCol w="3000451">
                  <a:extLst>
                    <a:ext uri="{9D8B030D-6E8A-4147-A177-3AD203B41FA5}">
                      <a16:colId xmlns:a16="http://schemas.microsoft.com/office/drawing/2014/main" val="4214860024"/>
                    </a:ext>
                  </a:extLst>
                </a:gridCol>
              </a:tblGrid>
              <a:tr h="337313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事件名稱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2880104"/>
                  </a:ext>
                </a:extLst>
              </a:tr>
              <a:tr h="359726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+mn-lt"/>
                          <a:ea typeface="微軟正黑體" panose="020B0604030504040204" pitchFamily="34" charset="-120"/>
                        </a:rPr>
                        <a:t>1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700" kern="120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onSearchTriageClick</a:t>
                      </a:r>
                      <a:r>
                        <a:rPr lang="en-US" altLang="zh-TW" sz="17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($event)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2046525"/>
                  </a:ext>
                </a:extLst>
              </a:tr>
              <a:tr h="359726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+mn-lt"/>
                          <a:ea typeface="微軟正黑體" panose="020B0604030504040204" pitchFamily="34" charset="-120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700" kern="120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onDepartClick</a:t>
                      </a:r>
                      <a:r>
                        <a:rPr lang="en-US" altLang="zh-TW" sz="17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($event)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5856753"/>
                  </a:ext>
                </a:extLst>
              </a:tr>
              <a:tr h="359726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+mn-lt"/>
                          <a:ea typeface="微軟正黑體" panose="020B0604030504040204" pitchFamily="34" charset="-120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700" kern="120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TriageItemsSearchClick</a:t>
                      </a:r>
                      <a:r>
                        <a:rPr lang="en-US" altLang="zh-TW" sz="17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($event)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6755730"/>
                  </a:ext>
                </a:extLst>
              </a:tr>
              <a:tr h="359726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+mn-lt"/>
                          <a:ea typeface="微軟正黑體" panose="020B0604030504040204" pitchFamily="34" charset="-120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700" kern="120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onTriageItemSave</a:t>
                      </a:r>
                      <a:r>
                        <a:rPr lang="en-US" altLang="zh-TW" sz="12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($event</a:t>
                      </a:r>
                      <a:r>
                        <a:rPr lang="en-US" altLang="zh-TW" sz="17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6782949"/>
                  </a:ext>
                </a:extLst>
              </a:tr>
              <a:tr h="359726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+mn-lt"/>
                          <a:ea typeface="微軟正黑體" panose="020B0604030504040204" pitchFamily="34" charset="-120"/>
                        </a:rPr>
                        <a:t>5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+mn-lt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700" kern="120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ontTriageItemCancel</a:t>
                      </a:r>
                      <a:r>
                        <a:rPr lang="en-US" altLang="zh-TW" sz="1700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($event)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8987862"/>
                  </a:ext>
                </a:extLst>
              </a:tr>
            </a:tbl>
          </a:graphicData>
        </a:graphic>
      </p:graphicFrame>
      <p:sp>
        <p:nvSpPr>
          <p:cNvPr id="16" name="標題 1"/>
          <p:cNvSpPr txBox="1">
            <a:spLocks/>
          </p:cNvSpPr>
          <p:nvPr/>
        </p:nvSpPr>
        <p:spPr>
          <a:xfrm>
            <a:off x="376494" y="-87409"/>
            <a:ext cx="8900510" cy="11746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1.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UI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&amp;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Event Binding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(7/27)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31FDCB66-5D69-46B0-9020-50EC7B3CD8CC}"/>
              </a:ext>
            </a:extLst>
          </p:cNvPr>
          <p:cNvSpPr/>
          <p:nvPr/>
        </p:nvSpPr>
        <p:spPr>
          <a:xfrm>
            <a:off x="9871653" y="2141308"/>
            <a:ext cx="275170" cy="24578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bg1"/>
                </a:solidFill>
              </a:rPr>
              <a:t>3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23" name="橢圓 22">
            <a:extLst>
              <a:ext uri="{FF2B5EF4-FFF2-40B4-BE49-F238E27FC236}">
                <a16:creationId xmlns:a16="http://schemas.microsoft.com/office/drawing/2014/main" id="{C0B8F89D-F101-4C95-A722-F27A15F41C53}"/>
              </a:ext>
            </a:extLst>
          </p:cNvPr>
          <p:cNvSpPr/>
          <p:nvPr/>
        </p:nvSpPr>
        <p:spPr>
          <a:xfrm>
            <a:off x="7817433" y="2085585"/>
            <a:ext cx="275170" cy="24578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bg1"/>
                </a:solidFill>
              </a:rPr>
              <a:t>2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C0426D95-3ECB-4C94-8ED7-D2E28B302C62}"/>
              </a:ext>
            </a:extLst>
          </p:cNvPr>
          <p:cNvSpPr/>
          <p:nvPr/>
        </p:nvSpPr>
        <p:spPr>
          <a:xfrm>
            <a:off x="7879481" y="1489248"/>
            <a:ext cx="1591828" cy="3760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/>
              <a:t>TriageDialog</a:t>
            </a:r>
            <a:endParaRPr lang="zh-TW" altLang="en-US" dirty="0"/>
          </a:p>
        </p:txBody>
      </p:sp>
      <p:sp>
        <p:nvSpPr>
          <p:cNvPr id="18" name="內容版面配置區 3">
            <a:extLst>
              <a:ext uri="{FF2B5EF4-FFF2-40B4-BE49-F238E27FC236}">
                <a16:creationId xmlns:a16="http://schemas.microsoft.com/office/drawing/2014/main" id="{2B41D016-AD33-4B0C-864F-A86D3C8A55CC}"/>
              </a:ext>
            </a:extLst>
          </p:cNvPr>
          <p:cNvSpPr txBox="1">
            <a:spLocks/>
          </p:cNvSpPr>
          <p:nvPr/>
        </p:nvSpPr>
        <p:spPr>
          <a:xfrm>
            <a:off x="12830830" y="599599"/>
            <a:ext cx="3403198" cy="6057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TW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cs typeface="Calibri" panose="020F0502020204030204" pitchFamily="34" charset="0"/>
              </a:rPr>
              <a:t>原系統畫面</a:t>
            </a:r>
            <a:r>
              <a:rPr lang="en-US" altLang="zh-TW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cs typeface="Calibri" panose="020F0502020204030204" pitchFamily="34" charset="0"/>
              </a:rPr>
              <a:t>—</a:t>
            </a:r>
            <a:r>
              <a:rPr lang="zh-TW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cs typeface="Calibri" panose="020F0502020204030204" pitchFamily="34" charset="0"/>
              </a:rPr>
              <a:t>全文檢索</a:t>
            </a:r>
            <a:endParaRPr lang="en-US" altLang="zh-TW" sz="2400" dirty="0">
              <a:solidFill>
                <a:schemeClr val="tx1">
                  <a:lumMod val="95000"/>
                  <a:lumOff val="5000"/>
                </a:schemeClr>
              </a:solidFill>
              <a:latin typeface="+mn-lt"/>
              <a:cs typeface="Calibri" panose="020F0502020204030204" pitchFamily="34" charset="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D427019-4AAD-4430-A6C3-646B0A26E6E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8730"/>
          <a:stretch/>
        </p:blipFill>
        <p:spPr>
          <a:xfrm>
            <a:off x="12356997" y="1765259"/>
            <a:ext cx="5457917" cy="3327481"/>
          </a:xfrm>
          <a:prstGeom prst="rect">
            <a:avLst/>
          </a:prstGeom>
        </p:spPr>
      </p:pic>
      <p:sp>
        <p:nvSpPr>
          <p:cNvPr id="14" name="橢圓 13">
            <a:extLst>
              <a:ext uri="{FF2B5EF4-FFF2-40B4-BE49-F238E27FC236}">
                <a16:creationId xmlns:a16="http://schemas.microsoft.com/office/drawing/2014/main" id="{9EE58A00-6E97-42E6-895A-BD91B2A85606}"/>
              </a:ext>
            </a:extLst>
          </p:cNvPr>
          <p:cNvSpPr/>
          <p:nvPr/>
        </p:nvSpPr>
        <p:spPr>
          <a:xfrm>
            <a:off x="9705274" y="5121014"/>
            <a:ext cx="275170" cy="24578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bg1"/>
                </a:solidFill>
              </a:rPr>
              <a:t>4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15" name="橢圓 14">
            <a:extLst>
              <a:ext uri="{FF2B5EF4-FFF2-40B4-BE49-F238E27FC236}">
                <a16:creationId xmlns:a16="http://schemas.microsoft.com/office/drawing/2014/main" id="{0866F256-02FA-471C-A598-A2607BAF1EBE}"/>
              </a:ext>
            </a:extLst>
          </p:cNvPr>
          <p:cNvSpPr/>
          <p:nvPr/>
        </p:nvSpPr>
        <p:spPr>
          <a:xfrm>
            <a:off x="10171784" y="5115811"/>
            <a:ext cx="275170" cy="24578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bg1"/>
                </a:solidFill>
              </a:rPr>
              <a:t>5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F3796BDE-95F5-4D75-907D-C24305EC34C0}"/>
              </a:ext>
            </a:extLst>
          </p:cNvPr>
          <p:cNvSpPr/>
          <p:nvPr/>
        </p:nvSpPr>
        <p:spPr>
          <a:xfrm>
            <a:off x="10506189" y="2699171"/>
            <a:ext cx="275170" cy="24578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bg1"/>
                </a:solidFill>
              </a:rPr>
              <a:t>1</a:t>
            </a:r>
            <a:endParaRPr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5578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23162</TotalTime>
  <Words>4094</Words>
  <Application>Microsoft Office PowerPoint</Application>
  <PresentationFormat>寬螢幕</PresentationFormat>
  <Paragraphs>1061</Paragraphs>
  <Slides>37</Slides>
  <Notes>28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37</vt:i4>
      </vt:variant>
    </vt:vector>
  </HeadingPairs>
  <TitlesOfParts>
    <vt:vector size="43" baseType="lpstr">
      <vt:lpstr>微軟正黑體</vt:lpstr>
      <vt:lpstr>新細明體</vt:lpstr>
      <vt:lpstr>標楷體</vt:lpstr>
      <vt:lpstr>Arial</vt:lpstr>
      <vt:lpstr>Calibri</vt:lpstr>
      <vt:lpstr>Office 佈景主題</vt:lpstr>
      <vt:lpstr>系統設計書—檢傷分類系統</vt:lpstr>
      <vt:lpstr>系統設計大綱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2. ViewModel (1/8)</vt:lpstr>
      <vt:lpstr>2. ViewModel (2/8)</vt:lpstr>
      <vt:lpstr>2. ViewModel (3/8)</vt:lpstr>
      <vt:lpstr>2. ViewModel (4/8)</vt:lpstr>
      <vt:lpstr>2. ViewModel (5/8)</vt:lpstr>
      <vt:lpstr>2. ViewModel (6/8)</vt:lpstr>
      <vt:lpstr>2. ViewModel (7/8)</vt:lpstr>
      <vt:lpstr>2. ViewModel (8/8)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交班紀錄</dc:title>
  <dc:creator>user</dc:creator>
  <cp:lastModifiedBy>沈汶芳</cp:lastModifiedBy>
  <cp:revision>1069</cp:revision>
  <dcterms:created xsi:type="dcterms:W3CDTF">2019-04-08T01:43:59Z</dcterms:created>
  <dcterms:modified xsi:type="dcterms:W3CDTF">2022-09-12T08:12:54Z</dcterms:modified>
</cp:coreProperties>
</file>